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262" r:id="rId5"/>
    <p:sldId id="299" r:id="rId6"/>
    <p:sldId id="310" r:id="rId7"/>
    <p:sldId id="264" r:id="rId8"/>
    <p:sldId id="265" r:id="rId9"/>
    <p:sldId id="266"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00" r:id="rId41"/>
    <p:sldId id="301" r:id="rId42"/>
    <p:sldId id="302" r:id="rId43"/>
    <p:sldId id="303" r:id="rId44"/>
    <p:sldId id="304" r:id="rId45"/>
    <p:sldId id="305" r:id="rId46"/>
    <p:sldId id="306" r:id="rId47"/>
    <p:sldId id="307" r:id="rId48"/>
    <p:sldId id="308" r:id="rId49"/>
    <p:sldId id="309" r:id="rId50"/>
    <p:sldId id="297" r:id="rId51"/>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CD1"/>
    <a:srgbClr val="EFA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Objects="1">
      <p:cViewPr varScale="1">
        <p:scale>
          <a:sx n="91" d="100"/>
          <a:sy n="91" d="100"/>
        </p:scale>
        <p:origin x="84" y="4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EF5F1B-C6BD-4A1E-91C1-91B91495A54C}" type="datetimeFigureOut">
              <a:rPr lang="en-US" smtClean="0"/>
              <a:t>8/8/2024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11B0B4-00C1-4D9D-977A-F7130589C943}" type="slidenum">
              <a:rPr lang="en-US" smtClean="0"/>
              <a:t>‹#›</a:t>
            </a:fld>
            <a:endParaRPr lang="en-US" dirty="0"/>
          </a:p>
        </p:txBody>
      </p:sp>
    </p:spTree>
    <p:extLst>
      <p:ext uri="{BB962C8B-B14F-4D97-AF65-F5344CB8AC3E}">
        <p14:creationId xmlns:p14="http://schemas.microsoft.com/office/powerpoint/2010/main" val="3354329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11B0B4-00C1-4D9D-977A-F7130589C943}" type="slidenum">
              <a:rPr lang="en-US" smtClean="0"/>
              <a:t>1</a:t>
            </a:fld>
            <a:endParaRPr lang="en-US" dirty="0"/>
          </a:p>
        </p:txBody>
      </p:sp>
    </p:spTree>
    <p:extLst>
      <p:ext uri="{BB962C8B-B14F-4D97-AF65-F5344CB8AC3E}">
        <p14:creationId xmlns:p14="http://schemas.microsoft.com/office/powerpoint/2010/main" val="3823498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anaphylactic reaction is triggered by an allergen. An allergen can be just about any substance that a patient may come in contact with. We know that some substances are more likely to cause an anaphylactic reaction and may also cause the reaction to be more severe or progress quicker.</a:t>
            </a:r>
          </a:p>
          <a:p>
            <a:endParaRPr lang="en-US" dirty="0"/>
          </a:p>
          <a:p>
            <a:r>
              <a:rPr lang="en-US" dirty="0"/>
              <a:t>Some of these allergens, and therefore causes of anaphylaxis, include certain foods, such as nuts, or shellfish; sensitivity to bees, wasps, and other insects, medications such as antibiotics, or even plants or latex.</a:t>
            </a:r>
          </a:p>
          <a:p>
            <a:endParaRPr lang="en-US" dirty="0"/>
          </a:p>
        </p:txBody>
      </p:sp>
      <p:sp>
        <p:nvSpPr>
          <p:cNvPr id="4" name="Slide Number Placeholder 3"/>
          <p:cNvSpPr>
            <a:spLocks noGrp="1"/>
          </p:cNvSpPr>
          <p:nvPr>
            <p:ph type="sldNum" sz="quarter" idx="5"/>
          </p:nvPr>
        </p:nvSpPr>
        <p:spPr/>
        <p:txBody>
          <a:bodyPr/>
          <a:lstStyle/>
          <a:p>
            <a:fld id="{E611B0B4-00C1-4D9D-977A-F7130589C943}" type="slidenum">
              <a:rPr lang="en-US" smtClean="0"/>
              <a:t>10</a:t>
            </a:fld>
            <a:endParaRPr lang="en-US" dirty="0"/>
          </a:p>
        </p:txBody>
      </p:sp>
    </p:spTree>
    <p:extLst>
      <p:ext uri="{BB962C8B-B14F-4D97-AF65-F5344CB8AC3E}">
        <p14:creationId xmlns:p14="http://schemas.microsoft.com/office/powerpoint/2010/main" val="18693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001" marR="534476">
              <a:lnSpc>
                <a:spcPct val="115000"/>
              </a:lnSpc>
              <a:spcBef>
                <a:spcPts val="1009"/>
              </a:spcBef>
            </a:pPr>
            <a:r>
              <a:rPr lang="en-US" dirty="0">
                <a:ea typeface="Calibri"/>
                <a:cs typeface="Calibri"/>
              </a:rPr>
              <a:t>The lifesaving treatment of anaphylaxis is very simple – patients need an intramuscular injection of Epinephrine to improve respiratory distress, reduce any airway swelling, and counteract hypotension.</a:t>
            </a:r>
          </a:p>
          <a:p>
            <a:pPr>
              <a:spcBef>
                <a:spcPts val="10"/>
              </a:spcBef>
            </a:pPr>
            <a:r>
              <a:rPr lang="en-US" sz="1400" dirty="0">
                <a:ea typeface="Calibri"/>
                <a:cs typeface="Calibri"/>
              </a:rPr>
              <a:t> </a:t>
            </a:r>
            <a:endParaRPr lang="en-US" dirty="0">
              <a:ea typeface="Calibri"/>
              <a:cs typeface="Calibri"/>
            </a:endParaRPr>
          </a:p>
          <a:p>
            <a:pPr marL="77001" marR="436769">
              <a:lnSpc>
                <a:spcPct val="113000"/>
              </a:lnSpc>
            </a:pPr>
            <a:r>
              <a:rPr lang="en-US" dirty="0">
                <a:ea typeface="Calibri"/>
                <a:cs typeface="Calibri"/>
              </a:rPr>
              <a:t>Additional interventions such as anti-histamines, nebulizers, and steroids may be given by advanced life support personnel, but nothing is more important than Epinephrine.</a:t>
            </a:r>
          </a:p>
          <a:p>
            <a:endParaRPr lang="en-US" dirty="0"/>
          </a:p>
        </p:txBody>
      </p:sp>
      <p:sp>
        <p:nvSpPr>
          <p:cNvPr id="4" name="Slide Number Placeholder 3"/>
          <p:cNvSpPr>
            <a:spLocks noGrp="1"/>
          </p:cNvSpPr>
          <p:nvPr>
            <p:ph type="sldNum" sz="quarter" idx="5"/>
          </p:nvPr>
        </p:nvSpPr>
        <p:spPr/>
        <p:txBody>
          <a:bodyPr/>
          <a:lstStyle/>
          <a:p>
            <a:fld id="{E611B0B4-00C1-4D9D-977A-F7130589C943}" type="slidenum">
              <a:rPr lang="en-US" smtClean="0"/>
              <a:t>11</a:t>
            </a:fld>
            <a:endParaRPr lang="en-US" dirty="0"/>
          </a:p>
        </p:txBody>
      </p:sp>
    </p:spTree>
    <p:extLst>
      <p:ext uri="{BB962C8B-B14F-4D97-AF65-F5344CB8AC3E}">
        <p14:creationId xmlns:p14="http://schemas.microsoft.com/office/powerpoint/2010/main" val="106526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a typeface="Calibri"/>
                <a:cs typeface="Calibri"/>
              </a:rPr>
              <a:t> </a:t>
            </a:r>
            <a:r>
              <a:rPr lang="en-US" dirty="0">
                <a:solidFill>
                  <a:srgbClr val="000000"/>
                </a:solidFill>
              </a:rPr>
              <a:t>If our patient is exposed to a likely or common allergen but has not had a prior anaphylactic reaction, when that occurs, and the patient rapidly experiences signs or symptoms from any two categories listed above, the provider should administer an injection of intramuscular Epinephrine.  So let’s say we have a child that is eating peanut butter for the first time, and rapidly develops hives and difficulty breathing – this person would meet the definition of anaphylaxis as they have a potential exposure to an allergen, and both skin and respiratory symptoms.  Alternatively, let’s say a gentleman is stung by a bee, rapidly develops difficulty breathing and then passes out.  You note him to have a very low blood pressure – this person would also meet the definition of anaphylaxis as he has been exposed to a likely or potential allergen and has both respiratory symptoms and a decreased blood pressure.  Both of these patients have anaphylaxis and would be best treated with an intramuscular injection of Epinephrine. </a:t>
            </a:r>
          </a:p>
          <a:p>
            <a:endParaRPr lang="en-US" dirty="0">
              <a:solidFill>
                <a:srgbClr val="000000"/>
              </a:solidFill>
            </a:endParaRPr>
          </a:p>
          <a:p>
            <a:r>
              <a:rPr lang="en-US" dirty="0">
                <a:solidFill>
                  <a:srgbClr val="000000"/>
                </a:solidFill>
              </a:rPr>
              <a:t>If our patient has had a previous anaphylactic reaction and may even have an Epinephrine auto injector prescribed to them as a result, following the exposure, the provider should administer an injection of intramuscular Epinephrine when signs or symptoms from any one category is present.  So for example, a woman with a known shellfish allergy is exposed to crabmeat and has immediate shortness of breath – this person would also meet the definition of anaphylaxis as she is exposed to a known allergen and has respiratory symptoms. </a:t>
            </a:r>
          </a:p>
          <a:p>
            <a:endParaRPr lang="en-US" dirty="0">
              <a:solidFill>
                <a:srgbClr val="000000"/>
              </a:solidFill>
            </a:endParaRPr>
          </a:p>
          <a:p>
            <a:r>
              <a:rPr lang="en-US" dirty="0">
                <a:solidFill>
                  <a:srgbClr val="000000"/>
                </a:solidFill>
              </a:rPr>
              <a:t>These combinations of exposures, signs, and symptoms can help identify patients in anaphylaxis.  However, anaphylaxis is not limited to just these specific algorithms. Each provider needs to assess each patient on a case by case basis to determine the presence of anaphylaxis and the need for an intramuscular injection of Epinephrine. This chart is a convenient reference for many of the most common presentations, but all care decisions must ultimately be made within the scope of local or state patient care guidelines, or with direction from a medical control physician. </a:t>
            </a:r>
            <a:endParaRPr lang="en-US" dirty="0"/>
          </a:p>
          <a:p>
            <a:pPr>
              <a:spcBef>
                <a:spcPts val="1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12</a:t>
            </a:fld>
            <a:endParaRPr lang="en-US" dirty="0"/>
          </a:p>
        </p:txBody>
      </p:sp>
    </p:spTree>
    <p:extLst>
      <p:ext uri="{BB962C8B-B14F-4D97-AF65-F5344CB8AC3E}">
        <p14:creationId xmlns:p14="http://schemas.microsoft.com/office/powerpoint/2010/main" val="50411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Follow your local or state medical guidelines.  </a:t>
            </a:r>
          </a:p>
          <a:p>
            <a:endParaRPr lang="en-US" dirty="0">
              <a:solidFill>
                <a:srgbClr val="000000"/>
              </a:solidFill>
            </a:endParaRPr>
          </a:p>
          <a:p>
            <a:r>
              <a:rPr lang="en-US" dirty="0">
                <a:solidFill>
                  <a:srgbClr val="000000"/>
                </a:solidFill>
              </a:rPr>
              <a:t>Taking a closer look at the EMT section of the guidelines, you will notice that the provider is directed to administer Epinephrine in the setting of anaphylaxis after addressing airway management and oxygen therapy.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13</a:t>
            </a:fld>
            <a:endParaRPr lang="en-US" dirty="0"/>
          </a:p>
        </p:txBody>
      </p:sp>
    </p:spTree>
    <p:extLst>
      <p:ext uri="{BB962C8B-B14F-4D97-AF65-F5344CB8AC3E}">
        <p14:creationId xmlns:p14="http://schemas.microsoft.com/office/powerpoint/2010/main" val="141474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 have reviewed the indications and importance of Epinephrine in the anaphylactic patient, let’s review a few cases.</a:t>
            </a:r>
          </a:p>
          <a:p>
            <a:endParaRPr lang="en-US" dirty="0"/>
          </a:p>
          <a:p>
            <a:r>
              <a:rPr lang="en-US" dirty="0"/>
              <a:t>Our first case involves a 15 year old girl that was stung by ‘something’ while she was at summer camp.  Several minutes later, her eye began to swell and she walked to the nurse’s office.  Her exam is as depicted on the slide.</a:t>
            </a:r>
          </a:p>
          <a:p>
            <a:endParaRPr lang="en-US" dirty="0"/>
          </a:p>
          <a:p>
            <a:r>
              <a:rPr lang="en-US" dirty="0"/>
              <a:t>An ambulance was called for the patient to be evaluated.  The patient walked to the ambulance where EMTs transported her to a local community hospital after speaking with parents via phone.</a:t>
            </a:r>
          </a:p>
          <a:p>
            <a:endParaRPr lang="en-US" dirty="0"/>
          </a:p>
          <a:p>
            <a:r>
              <a:rPr lang="en-US" dirty="0"/>
              <a:t>En-route, the crew monitored her for any airway swelling, difficulty breathing, or changes in mental status.  She was delivered to the hospital ED without progression of her symptoms.</a:t>
            </a:r>
          </a:p>
          <a:p>
            <a:endParaRPr lang="en-US" dirty="0"/>
          </a:p>
          <a:p>
            <a:r>
              <a:rPr lang="en-US" dirty="0"/>
              <a:t>In this case, our patient appropriately did not receive Epinephrine.  Although she was exposed to a potential allergen, she exhibited only skin findings and did not have respiratory symptoms or hypotension.  Importantly, however, the EMT monitored the patient closely for any change in her condition, as sudden hypotension or respiratory symptoms would be an indication for Epinephrine.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14</a:t>
            </a:fld>
            <a:endParaRPr lang="en-US" dirty="0"/>
          </a:p>
        </p:txBody>
      </p:sp>
    </p:spTree>
    <p:extLst>
      <p:ext uri="{BB962C8B-B14F-4D97-AF65-F5344CB8AC3E}">
        <p14:creationId xmlns:p14="http://schemas.microsoft.com/office/powerpoint/2010/main" val="3459189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involves an elderly woman who was out to dinner with family for a birthday celebration.  Shortly after arriving home, she noticed this rash across her back, chest and face while getting ready for bed.  As she has a known allergy to shellfish, she is typically very careful about what she eats, but believes she may have been exposed during dinner unknowingly.  When she began to have difficulty breathing, she called 911. </a:t>
            </a:r>
          </a:p>
          <a:p>
            <a:endParaRPr lang="en-US" dirty="0"/>
          </a:p>
          <a:p>
            <a:r>
              <a:rPr lang="en-US" dirty="0"/>
              <a:t>When EMT’s arrived, this patient was recognized to be suffering from an anaphylactic reaction after only a brief assessment and history of events.  The patient has a rash and respiratory symptoms, in the setting of a likely allergen exposure.  The EMTs immediately administered Epinephrine in her left thigh as there are no contraindications to Epinephrine in the setting of anaphylaxis.  The patient was placed on oxygen, moved to the ambulance, and transport to the ED was begun. </a:t>
            </a:r>
          </a:p>
          <a:p>
            <a:endParaRPr lang="en-US" dirty="0"/>
          </a:p>
          <a:p>
            <a:r>
              <a:rPr lang="en-US" dirty="0"/>
              <a:t>En-route, the patient reported resolution of her difficulty breathing and reassessment revealed easy ventilations and clear lung sounds.  Advanced Life Support was met en-route, and the patient was closely monitored for reoccurrence of symptoms for the remainder of the transport.</a:t>
            </a:r>
          </a:p>
          <a:p>
            <a:endParaRPr lang="en-US" dirty="0"/>
          </a:p>
          <a:p>
            <a:r>
              <a:rPr lang="en-US" dirty="0"/>
              <a:t>In this case, our EMT’s appropriately administered Epinephrine to our patient with a known allergy history and respiratory symptoms.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15</a:t>
            </a:fld>
            <a:endParaRPr lang="en-US" dirty="0"/>
          </a:p>
        </p:txBody>
      </p:sp>
    </p:spTree>
    <p:extLst>
      <p:ext uri="{BB962C8B-B14F-4D97-AF65-F5344CB8AC3E}">
        <p14:creationId xmlns:p14="http://schemas.microsoft.com/office/powerpoint/2010/main" val="67327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Our final case involves a young three year old child that was at a family picnic with friends and relatives.  The patient approaches her mother, carrying a large bowl of strawberries, her face appears covered in strawberries, and she is complaining that she doesn’t feel well.  The child crawls up into her mother’s lap, resting her head against her, and appears to fall asleep.</a:t>
            </a:r>
          </a:p>
          <a:p>
            <a:r>
              <a:rPr lang="en-US" dirty="0">
                <a:solidFill>
                  <a:srgbClr val="000000"/>
                </a:solidFill>
              </a:rPr>
              <a:t> </a:t>
            </a:r>
          </a:p>
          <a:p>
            <a:r>
              <a:rPr lang="en-US" dirty="0">
                <a:solidFill>
                  <a:srgbClr val="000000"/>
                </a:solidFill>
              </a:rPr>
              <a:t>10-15 minutes pass when a relative points out that the patient looks pale, and asks about the rash around her mouth.  As the mother tries to wake the patient, she finds that she is unable to do so and EMS is requested.</a:t>
            </a:r>
          </a:p>
          <a:p>
            <a:r>
              <a:rPr lang="en-US" dirty="0">
                <a:solidFill>
                  <a:srgbClr val="000000"/>
                </a:solidFill>
              </a:rPr>
              <a:t> </a:t>
            </a:r>
          </a:p>
          <a:p>
            <a:r>
              <a:rPr lang="en-US" dirty="0">
                <a:solidFill>
                  <a:srgbClr val="000000"/>
                </a:solidFill>
              </a:rPr>
              <a:t>EMT’s arrive and recognize that despite the lack of more classic symptoms, this patient was experiencing an anaphylactic reaction.  She has an exposure to a potential allergen, has signs of shock including delayed capillary refill and altered mental status, as well as poor respirations. </a:t>
            </a:r>
          </a:p>
          <a:p>
            <a:endParaRPr lang="en-US" dirty="0">
              <a:solidFill>
                <a:srgbClr val="000000"/>
              </a:solidFill>
            </a:endParaRPr>
          </a:p>
          <a:p>
            <a:r>
              <a:rPr lang="en-US" dirty="0"/>
              <a:t>The EMT’s assist her ventilations, administer Epinephrine, and begin transport as they should not delay on scene waiting for Advanced Life Support.  Fortunately, the crew was able to intercept with ALS en route to the hospital.  The patient became increasingly more alert and began crying forcefully at the time of their intercept, allowing the EMTs to discontinue the assisted ventilations. </a:t>
            </a:r>
          </a:p>
          <a:p>
            <a:endParaRPr lang="en-US" dirty="0"/>
          </a:p>
          <a:p>
            <a:r>
              <a:rPr lang="en-US" dirty="0"/>
              <a:t>This is certainly not a classic presentation of anaphylaxis, but our patient had a possible exposure and important to remember is that not all anaphylactic reactions have hives and swelling.  These more subtle symptoms should not delay the administration of Epinephrine, as it is lifesaving in this little girls case.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16</a:t>
            </a:fld>
            <a:endParaRPr lang="en-US" dirty="0"/>
          </a:p>
        </p:txBody>
      </p:sp>
    </p:spTree>
    <p:extLst>
      <p:ext uri="{BB962C8B-B14F-4D97-AF65-F5344CB8AC3E}">
        <p14:creationId xmlns:p14="http://schemas.microsoft.com/office/powerpoint/2010/main" val="3485599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signs and symptoms of anaphylaxis and we know who we should be giving Epinephrine to, let’s review how to give them that lifesaving Epinephrine.  Anytime a medication is given to a patient, it is important that several factors are verified before the actual medication administration occurs.  Every time we must ensure that we have identified a need for the drug’s administration, selected a proper route of administration, and verified both our drug and dosage before any administration occurs.  We must then properly administer and document that administration as our care continues and is eventually transferred to another provider. </a:t>
            </a:r>
          </a:p>
          <a:p>
            <a:endParaRPr lang="en-US" dirty="0"/>
          </a:p>
          <a:p>
            <a:r>
              <a:rPr lang="en-US" dirty="0"/>
              <a:t>Let’s take a minute to review each section as it pertains to the administration of intramuscular Epinephrine for anaphylaxis.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17</a:t>
            </a:fld>
            <a:endParaRPr lang="en-US" dirty="0"/>
          </a:p>
        </p:txBody>
      </p:sp>
    </p:spTree>
    <p:extLst>
      <p:ext uri="{BB962C8B-B14F-4D97-AF65-F5344CB8AC3E}">
        <p14:creationId xmlns:p14="http://schemas.microsoft.com/office/powerpoint/2010/main" val="3310858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verify the need for Epinephrine. </a:t>
            </a:r>
          </a:p>
          <a:p>
            <a:endParaRPr lang="en-US" dirty="0"/>
          </a:p>
          <a:p>
            <a:r>
              <a:rPr lang="en-US" dirty="0"/>
              <a:t>As we discussed earlier, only a patient in anaphylaxis is going to receive an intramuscular injection of Epinephrine.  That determination comes from an exposure to an allergen, associated signs and symptoms of anaphylaxis, and guidance from your local or state guidelines.  We discussed some common signs and symptoms earlier.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18</a:t>
            </a:fld>
            <a:endParaRPr lang="en-US" dirty="0"/>
          </a:p>
        </p:txBody>
      </p:sp>
    </p:spTree>
    <p:extLst>
      <p:ext uri="{BB962C8B-B14F-4D97-AF65-F5344CB8AC3E}">
        <p14:creationId xmlns:p14="http://schemas.microsoft.com/office/powerpoint/2010/main" val="142335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a Check and Inject Kit that can be used. </a:t>
            </a:r>
          </a:p>
          <a:p>
            <a:endParaRPr lang="en-US" dirty="0"/>
          </a:p>
          <a:p>
            <a:r>
              <a:rPr lang="en-US" dirty="0"/>
              <a:t>You can see that the syringe Epinephrine kit is sealed, the label is intact, and the expiration date has not passed. </a:t>
            </a:r>
          </a:p>
          <a:p>
            <a:r>
              <a:rPr lang="en-US" dirty="0"/>
              <a:t>Opening the kit, we can inspect the individual components which are also listed on the cover. </a:t>
            </a:r>
          </a:p>
          <a:p>
            <a:r>
              <a:rPr lang="en-US" dirty="0"/>
              <a:t>The kit includes: </a:t>
            </a:r>
          </a:p>
          <a:p>
            <a:r>
              <a:rPr lang="en-US" dirty="0"/>
              <a:t>• One vial of Epinephrine </a:t>
            </a:r>
          </a:p>
          <a:p>
            <a:r>
              <a:rPr lang="en-US" dirty="0"/>
              <a:t>• One custom syringe </a:t>
            </a:r>
          </a:p>
          <a:p>
            <a:r>
              <a:rPr lang="en-US" dirty="0"/>
              <a:t>• One safety needle </a:t>
            </a:r>
          </a:p>
          <a:p>
            <a:r>
              <a:rPr lang="en-US" dirty="0"/>
              <a:t>• Two alcohol wipes </a:t>
            </a:r>
          </a:p>
          <a:p>
            <a:r>
              <a:rPr lang="en-US" dirty="0"/>
              <a:t>• One adhesive bandage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19</a:t>
            </a:fld>
            <a:endParaRPr lang="en-US" dirty="0"/>
          </a:p>
        </p:txBody>
      </p:sp>
    </p:spTree>
    <p:extLst>
      <p:ext uri="{BB962C8B-B14F-4D97-AF65-F5344CB8AC3E}">
        <p14:creationId xmlns:p14="http://schemas.microsoft.com/office/powerpoint/2010/main" val="410087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2</a:t>
            </a:fld>
            <a:endParaRPr lang="en-US" dirty="0"/>
          </a:p>
        </p:txBody>
      </p:sp>
    </p:spTree>
    <p:extLst>
      <p:ext uri="{BB962C8B-B14F-4D97-AF65-F5344CB8AC3E}">
        <p14:creationId xmlns:p14="http://schemas.microsoft.com/office/powerpoint/2010/main" val="1324060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step is to select and prepare the site for injection.  Put on PPE gloves and call for ALS intercept. </a:t>
            </a:r>
          </a:p>
          <a:p>
            <a:endParaRPr lang="en-US" dirty="0"/>
          </a:p>
          <a:p>
            <a:r>
              <a:rPr lang="en-US" dirty="0"/>
              <a:t>The only site approved is the upper lateral thigh.  The site should be exposed so the injection can be given directly into the skin. This site will be cleaned with alcohol wipes.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20</a:t>
            </a:fld>
            <a:endParaRPr lang="en-US" dirty="0"/>
          </a:p>
        </p:txBody>
      </p:sp>
    </p:spTree>
    <p:extLst>
      <p:ext uri="{BB962C8B-B14F-4D97-AF65-F5344CB8AC3E}">
        <p14:creationId xmlns:p14="http://schemas.microsoft.com/office/powerpoint/2010/main" val="2141875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any intramuscular injection should be administered in the bare skin that can be visualized by the provider.  Once you have identified the proper site, as we have illustrated, the site should be cleansed with the alcohol pads.  The site will have plenty of time to dry as you complete the next steps in the process.  There is no need to blow on or fan the site once it has been cleansed. </a:t>
            </a:r>
          </a:p>
          <a:p>
            <a:endParaRPr lang="en-US" dirty="0"/>
          </a:p>
          <a:p>
            <a:r>
              <a:rPr lang="en-US" dirty="0"/>
              <a:t>If needed in only the most acute of settings, the Epinephrine may be administered with syringe through a layer of clothing; however our preference is the medication is administered to bare skin.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21</a:t>
            </a:fld>
            <a:endParaRPr lang="en-US" dirty="0"/>
          </a:p>
        </p:txBody>
      </p:sp>
    </p:spTree>
    <p:extLst>
      <p:ext uri="{BB962C8B-B14F-4D97-AF65-F5344CB8AC3E}">
        <p14:creationId xmlns:p14="http://schemas.microsoft.com/office/powerpoint/2010/main" val="890225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third step is to verify the drug. </a:t>
            </a:r>
          </a:p>
          <a:p>
            <a:endParaRPr lang="en-US" dirty="0"/>
          </a:p>
          <a:p>
            <a:r>
              <a:rPr lang="en-US" dirty="0"/>
              <a:t>When a drug is administered through the intramuscular route, the provider needs to ensure that they are administering the correct drug, the drug has not passed its expiration date, and that the contents of the vial are clear, and free of floating objects.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22</a:t>
            </a:fld>
            <a:endParaRPr lang="en-US" dirty="0"/>
          </a:p>
        </p:txBody>
      </p:sp>
    </p:spTree>
    <p:extLst>
      <p:ext uri="{BB962C8B-B14F-4D97-AF65-F5344CB8AC3E}">
        <p14:creationId xmlns:p14="http://schemas.microsoft.com/office/powerpoint/2010/main" val="4020420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you administer a drug, you should have an understanding of how that drug is intended to work, what side effects can be expected, and what complications may arise and how those should be managed. </a:t>
            </a:r>
          </a:p>
          <a:p>
            <a:r>
              <a:rPr lang="en-US" dirty="0"/>
              <a:t> </a:t>
            </a:r>
          </a:p>
          <a:p>
            <a:r>
              <a:rPr lang="en-US" dirty="0"/>
              <a:t>You may recall, Epinephrine is a manufactured form of adrenaline, which is naturally occurring in the body.  Epinephrine works to stimulate the sympathetic nervous symptom of our body. In other words, it turns on our fight or flight response.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23</a:t>
            </a:fld>
            <a:endParaRPr lang="en-US" dirty="0"/>
          </a:p>
        </p:txBody>
      </p:sp>
    </p:spTree>
    <p:extLst>
      <p:ext uri="{BB962C8B-B14F-4D97-AF65-F5344CB8AC3E}">
        <p14:creationId xmlns:p14="http://schemas.microsoft.com/office/powerpoint/2010/main" val="1501738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onset of a drug is how long it takes for our body to respond.  This time can vary greatly depending on the drug itself and the route by which it was administered to a patient. Some drugs may work in seconds, while others could take a half hour or more.</a:t>
            </a:r>
          </a:p>
          <a:p>
            <a:r>
              <a:rPr lang="en-US" dirty="0"/>
              <a:t> </a:t>
            </a:r>
          </a:p>
          <a:p>
            <a:r>
              <a:rPr lang="en-US" dirty="0"/>
              <a:t>Epinephrine, administered through the intramuscular route, would typically begin working in as few as 90 seconds if it were administered to a healthy patient.  Since we are administering Epinephrine to a patient in distress, it may take as long as 3-5 minutes before the Epinephrine begins to work.  It is also possible that a single dose is not sufficient to treat a patient.  By understanding the onset of the drug, we can also understand why we should be considering our second dose of Epinephrine in as little as 5 minutes after the initial dose was administered. </a:t>
            </a:r>
          </a:p>
          <a:p>
            <a:endParaRPr lang="en-US" dirty="0"/>
          </a:p>
          <a:p>
            <a:r>
              <a:rPr lang="en-US" dirty="0"/>
              <a:t>Once the provider begins to see improvement in the patient, the duration, or how long the drug will last, can be one to four hours.  It can also be much shorter than that, and frequent reassessment is essential.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24</a:t>
            </a:fld>
            <a:endParaRPr lang="en-US" dirty="0"/>
          </a:p>
        </p:txBody>
      </p:sp>
    </p:spTree>
    <p:extLst>
      <p:ext uri="{BB962C8B-B14F-4D97-AF65-F5344CB8AC3E}">
        <p14:creationId xmlns:p14="http://schemas.microsoft.com/office/powerpoint/2010/main" val="4023929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recognize that there are no contraindications to the administration of intramuscular Epinephrine in a patient experiencing anaphylaxis.</a:t>
            </a:r>
          </a:p>
          <a:p>
            <a:r>
              <a:rPr lang="en-US" dirty="0"/>
              <a:t> </a:t>
            </a:r>
          </a:p>
          <a:p>
            <a:r>
              <a:rPr lang="en-US" dirty="0"/>
              <a:t>When you practice this skill later on, you should have a copy of your state  or local guidelines to reference.  It is possible that guidelines may restrict your ability to administer Epinephrine in some situations.  If that is the case, you MUST follow your guidelines and/or direction from your agencie’s Medical Director, despite the information that was presented here today.  You must have your Medical Director’s approval in writing.</a:t>
            </a:r>
          </a:p>
          <a:p>
            <a:endParaRPr lang="en-US" dirty="0"/>
          </a:p>
          <a:p>
            <a:r>
              <a:rPr lang="en-US" dirty="0"/>
              <a:t>Side effects of Epinephrine are related to its effect on our fight or flight response.  We can expect someone to have received Epinephrine to potentially experience palpitations, high blood pressure, feeling anxious or jittery, having tremors, or experiencing a headache.  All are known side effects of the medication, but these side effects are outweighed by the lifesaving effects of the drug.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25</a:t>
            </a:fld>
            <a:endParaRPr lang="en-US" dirty="0"/>
          </a:p>
        </p:txBody>
      </p:sp>
    </p:spTree>
    <p:extLst>
      <p:ext uri="{BB962C8B-B14F-4D97-AF65-F5344CB8AC3E}">
        <p14:creationId xmlns:p14="http://schemas.microsoft.com/office/powerpoint/2010/main" val="917354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Our fourth step is to verify the dosage and draw up the appropriate dose.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26</a:t>
            </a:fld>
            <a:endParaRPr lang="en-US" dirty="0"/>
          </a:p>
        </p:txBody>
      </p:sp>
    </p:spTree>
    <p:extLst>
      <p:ext uri="{BB962C8B-B14F-4D97-AF65-F5344CB8AC3E}">
        <p14:creationId xmlns:p14="http://schemas.microsoft.com/office/powerpoint/2010/main" val="3658387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dose of Epinephrine across South Dakota is 0.3 mL for adults, and 0.15 mL for pediatrics.  The difference between adult and pediatric patients is made based on the weight of the patient, and not chronological age.  Patients weighing 25 kg or more will receive an adult dose of intramuscular Epinephrine.  Patients weighing less than 25 kg will receive a pediatric dose.</a:t>
            </a:r>
          </a:p>
          <a:p>
            <a:r>
              <a:rPr lang="en-US" dirty="0"/>
              <a:t> </a:t>
            </a:r>
          </a:p>
          <a:p>
            <a:r>
              <a:rPr lang="en-US" dirty="0"/>
              <a:t>The syringe Epinephrine project is intended only to evaluate the replacement of Epinephrine auto injectors. The 0.3 mL and 0.15 mL doses correlate to that found in the adult and pediatric Epinephrine auto injectors that are commercially available.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27</a:t>
            </a:fld>
            <a:endParaRPr lang="en-US" dirty="0"/>
          </a:p>
        </p:txBody>
      </p:sp>
    </p:spTree>
    <p:extLst>
      <p:ext uri="{BB962C8B-B14F-4D97-AF65-F5344CB8AC3E}">
        <p14:creationId xmlns:p14="http://schemas.microsoft.com/office/powerpoint/2010/main" val="2796541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During the training process, we will be utilizing a training vial of Epinephrine which should be clearly labeled.  The vial differs slightly in appearance, and the contents are water, but the vial is otherwise identical to the actual Epinephrine found in the syringe Epinephrine kits.  Providers should verify that they are administering the correct drug, the drug has not passed its expiration date, and that the contents are clear and free of debris.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28</a:t>
            </a:fld>
            <a:endParaRPr lang="en-US" dirty="0"/>
          </a:p>
        </p:txBody>
      </p:sp>
    </p:spTree>
    <p:extLst>
      <p:ext uri="{BB962C8B-B14F-4D97-AF65-F5344CB8AC3E}">
        <p14:creationId xmlns:p14="http://schemas.microsoft.com/office/powerpoint/2010/main" val="2926215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you can see the Check &amp; Inject’s custom designed syringe.  The top image highlights the marking for an adult dose while the image on the bottom highlights the marking for a pediatric dose.   1cc syringe </a:t>
            </a:r>
            <a:r>
              <a:rPr lang="en-US"/>
              <a:t>may also be used.</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29</a:t>
            </a:fld>
            <a:endParaRPr lang="en-US" dirty="0"/>
          </a:p>
        </p:txBody>
      </p:sp>
    </p:spTree>
    <p:extLst>
      <p:ext uri="{BB962C8B-B14F-4D97-AF65-F5344CB8AC3E}">
        <p14:creationId xmlns:p14="http://schemas.microsoft.com/office/powerpoint/2010/main" val="422764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triggers, signs, symptoms, and treatment of anaphylaxis including how to differentiate a localized allergic reaction from life threatening anaphylaxis.</a:t>
            </a:r>
          </a:p>
          <a:p>
            <a:endParaRPr lang="en-US" dirty="0"/>
          </a:p>
          <a:p>
            <a:r>
              <a:rPr lang="en-US" dirty="0"/>
              <a:t>Spend some time demonstrating intramuscular medication administration and how to assure they are safely drawing up, administering, and disposing of an intramuscular injection. </a:t>
            </a:r>
          </a:p>
          <a:p>
            <a:endParaRPr lang="en-US" dirty="0"/>
          </a:p>
        </p:txBody>
      </p:sp>
      <p:sp>
        <p:nvSpPr>
          <p:cNvPr id="4" name="Slide Number Placeholder 3"/>
          <p:cNvSpPr>
            <a:spLocks noGrp="1"/>
          </p:cNvSpPr>
          <p:nvPr>
            <p:ph type="sldNum" sz="quarter" idx="5"/>
          </p:nvPr>
        </p:nvSpPr>
        <p:spPr/>
        <p:txBody>
          <a:bodyPr/>
          <a:lstStyle/>
          <a:p>
            <a:fld id="{E611B0B4-00C1-4D9D-977A-F7130589C943}" type="slidenum">
              <a:rPr lang="en-US" smtClean="0"/>
              <a:t>3</a:t>
            </a:fld>
            <a:endParaRPr lang="en-US" dirty="0"/>
          </a:p>
        </p:txBody>
      </p:sp>
    </p:spTree>
    <p:extLst>
      <p:ext uri="{BB962C8B-B14F-4D97-AF65-F5344CB8AC3E}">
        <p14:creationId xmlns:p14="http://schemas.microsoft.com/office/powerpoint/2010/main" val="1471252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Important steps </a:t>
            </a:r>
            <a:endParaRPr lang="en-US" dirty="0"/>
          </a:p>
          <a:p>
            <a:r>
              <a:rPr lang="en-US" dirty="0"/>
              <a:t>1. Always use aseptic technique when preparing and administering injections to a patient </a:t>
            </a:r>
          </a:p>
          <a:p>
            <a:r>
              <a:rPr lang="en-US" dirty="0"/>
              <a:t>2. Always wipe the outer surface of the rubber stopper of injection vials with a 70% isopropyl alcohol swab </a:t>
            </a:r>
          </a:p>
          <a:p>
            <a:r>
              <a:rPr lang="en-US" dirty="0"/>
              <a:t>3. Allow rubber stopper to dry before inserting any device into the vial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30</a:t>
            </a:fld>
            <a:endParaRPr lang="en-US" dirty="0"/>
          </a:p>
        </p:txBody>
      </p:sp>
    </p:spTree>
    <p:extLst>
      <p:ext uri="{BB962C8B-B14F-4D97-AF65-F5344CB8AC3E}">
        <p14:creationId xmlns:p14="http://schemas.microsoft.com/office/powerpoint/2010/main" val="4040258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Tap the syringe with your finger to move air bubbles to the top. Then push gently on the plunger to push the air bubbles back into the vial. If you have a lot of bubbles, push the plunger to push all the medicine back into the vial. Draw medicine out again slowly and tap air bubbles out.</a:t>
            </a:r>
            <a:endParaRPr lang="en-US" b="0"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31</a:t>
            </a:fld>
            <a:endParaRPr lang="en-US" dirty="0"/>
          </a:p>
        </p:txBody>
      </p:sp>
    </p:spTree>
    <p:extLst>
      <p:ext uri="{BB962C8B-B14F-4D97-AF65-F5344CB8AC3E}">
        <p14:creationId xmlns:p14="http://schemas.microsoft.com/office/powerpoint/2010/main" val="3578408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Do not allow any equipment or solution that will enter the body to become contaminated.  This includes avoiding contact between those items and nonsterile surfaces or items.  Needles, IV catheters, and IV tubing connections all must be kept sterile.  Good hand washing and cleaning and disinfection of equipment and surfaces are also important measures in infection control.</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32</a:t>
            </a:fld>
            <a:endParaRPr lang="en-US" dirty="0"/>
          </a:p>
        </p:txBody>
      </p:sp>
    </p:spTree>
    <p:extLst>
      <p:ext uri="{BB962C8B-B14F-4D97-AF65-F5344CB8AC3E}">
        <p14:creationId xmlns:p14="http://schemas.microsoft.com/office/powerpoint/2010/main" val="3573245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drug is drawn into the syringe, our fifth step is to inject the medication.</a:t>
            </a:r>
          </a:p>
          <a:p>
            <a:r>
              <a:rPr lang="en-US" dirty="0"/>
              <a:t> </a:t>
            </a:r>
          </a:p>
          <a:p>
            <a:r>
              <a:rPr lang="en-US" dirty="0"/>
              <a:t>The injection process is a skill that you will have an opportunity to practice.  It is important to administer the injection correctly to ensure your patient receives the necessary medication, but also to understand safe handling practices of the needle to ensure the safety of you and your colleagues.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33</a:t>
            </a:fld>
            <a:endParaRPr lang="en-US" dirty="0"/>
          </a:p>
        </p:txBody>
      </p:sp>
    </p:spTree>
    <p:extLst>
      <p:ext uri="{BB962C8B-B14F-4D97-AF65-F5344CB8AC3E}">
        <p14:creationId xmlns:p14="http://schemas.microsoft.com/office/powerpoint/2010/main" val="1713546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inject, you want to align the syringe and needle above the injection site at a 90 degree angle to the skin.  It is important that the needle reaches through the subcutaneous tissues, as it may take twice as long for Epinephrine to have its life-saving effect if not injected directly into the muscle. </a:t>
            </a:r>
          </a:p>
          <a:p>
            <a:pPr defTabSz="931774">
              <a:defRPr/>
            </a:pPr>
            <a:endParaRPr lang="en-US" dirty="0"/>
          </a:p>
          <a:p>
            <a:pPr defTabSz="931774">
              <a:defRPr/>
            </a:pPr>
            <a:r>
              <a:rPr lang="en-US" dirty="0"/>
              <a:t>The plunger can then be pushed completely to administer the entire dose. </a:t>
            </a:r>
          </a:p>
          <a:p>
            <a:pPr defTabSz="931774">
              <a:defRPr/>
            </a:pPr>
            <a:endParaRPr lang="en-US" dirty="0"/>
          </a:p>
          <a:p>
            <a:pPr defTabSz="931774">
              <a:defRPr/>
            </a:pPr>
            <a:r>
              <a:rPr lang="en-US" dirty="0"/>
              <a:t>Once the injection is complete and the needle removed, the safety mechanism is engaged.  The entire syringe should be properly disposed of in a sharps container.  It is never acceptable to leave the needle unattended or in any location outside of an approved sharps container after administration.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34</a:t>
            </a:fld>
            <a:endParaRPr lang="en-US" dirty="0"/>
          </a:p>
        </p:txBody>
      </p:sp>
    </p:spTree>
    <p:extLst>
      <p:ext uri="{BB962C8B-B14F-4D97-AF65-F5344CB8AC3E}">
        <p14:creationId xmlns:p14="http://schemas.microsoft.com/office/powerpoint/2010/main" val="379734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Once the Epinephrine has been administered, and the needle has been safely disposed of, reassessment of the patient should begin.  Ideally, we want and expect our patient’s signs and symptoms to improve.  You should be observing for signs of improvement or side effects, begin transport, and recall that if the patient has not had any significant improvement after five or more minutes, that your guidelines may allow a second dose of Epinephrine.  Whenever possible, please update your responding advanced life support agency, and if you are a transporting unit, do not remain on scene waiting for ALS.  After your transfer of care, you will document.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35</a:t>
            </a:fld>
            <a:endParaRPr lang="en-US" dirty="0"/>
          </a:p>
        </p:txBody>
      </p:sp>
    </p:spTree>
    <p:extLst>
      <p:ext uri="{BB962C8B-B14F-4D97-AF65-F5344CB8AC3E}">
        <p14:creationId xmlns:p14="http://schemas.microsoft.com/office/powerpoint/2010/main" val="3656121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are several reasons we need good, accurate documentation.  Remember that good documentation includes a thorough assessment both prior to, and following medication administration.  That documentation should include the patient’s condition and their response; as well as any side effects to treatment.  Generally, you should be assessing and documenting that assessment every five minutes, if not even more frequently for the patient in anaphylaxis.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36</a:t>
            </a:fld>
            <a:endParaRPr lang="en-US" dirty="0"/>
          </a:p>
        </p:txBody>
      </p:sp>
    </p:spTree>
    <p:extLst>
      <p:ext uri="{BB962C8B-B14F-4D97-AF65-F5344CB8AC3E}">
        <p14:creationId xmlns:p14="http://schemas.microsoft.com/office/powerpoint/2010/main" val="2189395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37</a:t>
            </a:fld>
            <a:endParaRPr lang="en-US" dirty="0"/>
          </a:p>
        </p:txBody>
      </p:sp>
    </p:spTree>
    <p:extLst>
      <p:ext uri="{BB962C8B-B14F-4D97-AF65-F5344CB8AC3E}">
        <p14:creationId xmlns:p14="http://schemas.microsoft.com/office/powerpoint/2010/main" val="2890533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38</a:t>
            </a:fld>
            <a:endParaRPr lang="en-US" dirty="0"/>
          </a:p>
        </p:txBody>
      </p:sp>
    </p:spTree>
    <p:extLst>
      <p:ext uri="{BB962C8B-B14F-4D97-AF65-F5344CB8AC3E}">
        <p14:creationId xmlns:p14="http://schemas.microsoft.com/office/powerpoint/2010/main" val="3113617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39</a:t>
            </a:fld>
            <a:endParaRPr lang="en-US" dirty="0"/>
          </a:p>
        </p:txBody>
      </p:sp>
    </p:spTree>
    <p:extLst>
      <p:ext uri="{BB962C8B-B14F-4D97-AF65-F5344CB8AC3E}">
        <p14:creationId xmlns:p14="http://schemas.microsoft.com/office/powerpoint/2010/main" val="357613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EMTs have successfully shown through other demonstration programs such as naloxone and CPAP administration, that they are capable of providing what were previously considered advanced skills.  The injection of intramuscular Epinephrine is another such skill, that with the proper training, EMTs can safely administer. </a:t>
            </a:r>
          </a:p>
          <a:p>
            <a:endParaRPr lang="en-US" dirty="0"/>
          </a:p>
          <a:p>
            <a:r>
              <a:rPr lang="en-US" dirty="0"/>
              <a:t>Although auto-injectors are one way to administer life-saving Epinephrine to a patient with anaphylaxis, it is not the only way. The cost, and potential for self-injury are not insignificant and moving to a different delivery mechanism has the potential to save our EMS systems millions of dollars while maintaining the important ability to treat patients with anaphylaxis. </a:t>
            </a:r>
          </a:p>
          <a:p>
            <a:endParaRPr lang="en-US" dirty="0"/>
          </a:p>
        </p:txBody>
      </p:sp>
      <p:sp>
        <p:nvSpPr>
          <p:cNvPr id="4" name="Slide Number Placeholder 3"/>
          <p:cNvSpPr>
            <a:spLocks noGrp="1"/>
          </p:cNvSpPr>
          <p:nvPr>
            <p:ph type="sldNum" sz="quarter" idx="5"/>
          </p:nvPr>
        </p:nvSpPr>
        <p:spPr/>
        <p:txBody>
          <a:bodyPr/>
          <a:lstStyle/>
          <a:p>
            <a:fld id="{E611B0B4-00C1-4D9D-977A-F7130589C943}" type="slidenum">
              <a:rPr lang="en-US" smtClean="0"/>
              <a:t>4</a:t>
            </a:fld>
            <a:endParaRPr lang="en-US" dirty="0"/>
          </a:p>
        </p:txBody>
      </p:sp>
    </p:spTree>
    <p:extLst>
      <p:ext uri="{BB962C8B-B14F-4D97-AF65-F5344CB8AC3E}">
        <p14:creationId xmlns:p14="http://schemas.microsoft.com/office/powerpoint/2010/main" val="1220933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40</a:t>
            </a:fld>
            <a:endParaRPr lang="en-US" dirty="0"/>
          </a:p>
        </p:txBody>
      </p:sp>
    </p:spTree>
    <p:extLst>
      <p:ext uri="{BB962C8B-B14F-4D97-AF65-F5344CB8AC3E}">
        <p14:creationId xmlns:p14="http://schemas.microsoft.com/office/powerpoint/2010/main" val="2903473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41</a:t>
            </a:fld>
            <a:endParaRPr lang="en-US" dirty="0"/>
          </a:p>
        </p:txBody>
      </p:sp>
    </p:spTree>
    <p:extLst>
      <p:ext uri="{BB962C8B-B14F-4D97-AF65-F5344CB8AC3E}">
        <p14:creationId xmlns:p14="http://schemas.microsoft.com/office/powerpoint/2010/main" val="1442002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42</a:t>
            </a:fld>
            <a:endParaRPr lang="en-US" dirty="0"/>
          </a:p>
        </p:txBody>
      </p:sp>
    </p:spTree>
    <p:extLst>
      <p:ext uri="{BB962C8B-B14F-4D97-AF65-F5344CB8AC3E}">
        <p14:creationId xmlns:p14="http://schemas.microsoft.com/office/powerpoint/2010/main" val="17381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43</a:t>
            </a:fld>
            <a:endParaRPr lang="en-US" dirty="0"/>
          </a:p>
        </p:txBody>
      </p:sp>
    </p:spTree>
    <p:extLst>
      <p:ext uri="{BB962C8B-B14F-4D97-AF65-F5344CB8AC3E}">
        <p14:creationId xmlns:p14="http://schemas.microsoft.com/office/powerpoint/2010/main" val="1853537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44</a:t>
            </a:fld>
            <a:endParaRPr lang="en-US" dirty="0"/>
          </a:p>
        </p:txBody>
      </p:sp>
    </p:spTree>
    <p:extLst>
      <p:ext uri="{BB962C8B-B14F-4D97-AF65-F5344CB8AC3E}">
        <p14:creationId xmlns:p14="http://schemas.microsoft.com/office/powerpoint/2010/main" val="3468912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45</a:t>
            </a:fld>
            <a:endParaRPr lang="en-US" dirty="0"/>
          </a:p>
        </p:txBody>
      </p:sp>
    </p:spTree>
    <p:extLst>
      <p:ext uri="{BB962C8B-B14F-4D97-AF65-F5344CB8AC3E}">
        <p14:creationId xmlns:p14="http://schemas.microsoft.com/office/powerpoint/2010/main" val="681588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46</a:t>
            </a:fld>
            <a:endParaRPr lang="en-US" dirty="0"/>
          </a:p>
        </p:txBody>
      </p:sp>
    </p:spTree>
    <p:extLst>
      <p:ext uri="{BB962C8B-B14F-4D97-AF65-F5344CB8AC3E}">
        <p14:creationId xmlns:p14="http://schemas.microsoft.com/office/powerpoint/2010/main" val="1805383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11B0B4-00C1-4D9D-977A-F7130589C943}" type="slidenum">
              <a:rPr lang="en-US" smtClean="0"/>
              <a:t>47</a:t>
            </a:fld>
            <a:endParaRPr lang="en-US" dirty="0"/>
          </a:p>
        </p:txBody>
      </p:sp>
    </p:spTree>
    <p:extLst>
      <p:ext uri="{BB962C8B-B14F-4D97-AF65-F5344CB8AC3E}">
        <p14:creationId xmlns:p14="http://schemas.microsoft.com/office/powerpoint/2010/main" val="222809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 County Washington began their program in 2014, and have demonstrated through hundreds of applications, that BLS providers were able to successfully administer Epinephrine to a patient experiencing anaphylaxis.  In some instances, treatment may have been aided by the use of the syringe Epinephrine kit versus conventional Epinephrine auto injectors. All these administrations were done safely, and without injury to providers.</a:t>
            </a:r>
          </a:p>
          <a:p>
            <a:endParaRPr lang="en-US" dirty="0"/>
          </a:p>
          <a:p>
            <a:r>
              <a:rPr lang="en-US" dirty="0"/>
              <a:t>Since that time, several other regions, in states across the country, have also successfully implemented similar programs.</a:t>
            </a:r>
          </a:p>
          <a:p>
            <a:endParaRPr lang="en-US" dirty="0"/>
          </a:p>
        </p:txBody>
      </p:sp>
      <p:sp>
        <p:nvSpPr>
          <p:cNvPr id="4" name="Slide Number Placeholder 3"/>
          <p:cNvSpPr>
            <a:spLocks noGrp="1"/>
          </p:cNvSpPr>
          <p:nvPr>
            <p:ph type="sldNum" sz="quarter" idx="5"/>
          </p:nvPr>
        </p:nvSpPr>
        <p:spPr/>
        <p:txBody>
          <a:bodyPr/>
          <a:lstStyle/>
          <a:p>
            <a:fld id="{E611B0B4-00C1-4D9D-977A-F7130589C943}" type="slidenum">
              <a:rPr lang="en-US" smtClean="0"/>
              <a:t>5</a:t>
            </a:fld>
            <a:endParaRPr lang="en-US" dirty="0"/>
          </a:p>
        </p:txBody>
      </p:sp>
    </p:spTree>
    <p:extLst>
      <p:ext uri="{BB962C8B-B14F-4D97-AF65-F5344CB8AC3E}">
        <p14:creationId xmlns:p14="http://schemas.microsoft.com/office/powerpoint/2010/main" val="177073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Let’s start with a review of anaphylaxis.  Anaphylaxis is a systemic reaction, meaning that it affects the entire body.  It is typically characterized by shock and/or respiratory symptoms that are characterized by a rapid onset.  It is not necessary for all of the individual components to be present for a patient to be in anaphylaxis. Important to remember is that a patient experiencing anaphylaxis, who is left untreated, will die.</a:t>
            </a:r>
          </a:p>
          <a:p>
            <a:endParaRPr lang="en-US" dirty="0"/>
          </a:p>
        </p:txBody>
      </p:sp>
      <p:sp>
        <p:nvSpPr>
          <p:cNvPr id="4" name="Slide Number Placeholder 3"/>
          <p:cNvSpPr>
            <a:spLocks noGrp="1"/>
          </p:cNvSpPr>
          <p:nvPr>
            <p:ph type="sldNum" sz="quarter" idx="5"/>
          </p:nvPr>
        </p:nvSpPr>
        <p:spPr/>
        <p:txBody>
          <a:bodyPr/>
          <a:lstStyle/>
          <a:p>
            <a:fld id="{E611B0B4-00C1-4D9D-977A-F7130589C943}" type="slidenum">
              <a:rPr lang="en-US" smtClean="0"/>
              <a:t>6</a:t>
            </a:fld>
            <a:endParaRPr lang="en-US" dirty="0"/>
          </a:p>
        </p:txBody>
      </p:sp>
    </p:spTree>
    <p:extLst>
      <p:ext uri="{BB962C8B-B14F-4D97-AF65-F5344CB8AC3E}">
        <p14:creationId xmlns:p14="http://schemas.microsoft.com/office/powerpoint/2010/main" val="239051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Also important is that Anaphylaxis is not the same as an allergic reaction or seasonal allergies that many of us may have experienced.  These may include an insect bite that itches, a runny nose, sneezing, or watery eyes.  Although these are allergies, they do not have the rapid onset of systemic effects that are found with anaphylaxis.</a:t>
            </a:r>
          </a:p>
          <a:p>
            <a:endParaRPr lang="en-US" dirty="0"/>
          </a:p>
        </p:txBody>
      </p:sp>
      <p:sp>
        <p:nvSpPr>
          <p:cNvPr id="4" name="Slide Number Placeholder 3"/>
          <p:cNvSpPr>
            <a:spLocks noGrp="1"/>
          </p:cNvSpPr>
          <p:nvPr>
            <p:ph type="sldNum" sz="quarter" idx="5"/>
          </p:nvPr>
        </p:nvSpPr>
        <p:spPr/>
        <p:txBody>
          <a:bodyPr/>
          <a:lstStyle/>
          <a:p>
            <a:fld id="{E611B0B4-00C1-4D9D-977A-F7130589C943}" type="slidenum">
              <a:rPr lang="en-US" smtClean="0"/>
              <a:t>7</a:t>
            </a:fld>
            <a:endParaRPr lang="en-US" dirty="0"/>
          </a:p>
        </p:txBody>
      </p:sp>
    </p:spTree>
    <p:extLst>
      <p:ext uri="{BB962C8B-B14F-4D97-AF65-F5344CB8AC3E}">
        <p14:creationId xmlns:p14="http://schemas.microsoft.com/office/powerpoint/2010/main" val="1488473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again, anaphylaxis is sudden, systemic, and life threatening.  Although anaphylaxis is not the same as an allergic reaction, they are similar in that both result from an exposure to an allergen – an important point to consider when you are making your treatment decision.</a:t>
            </a:r>
          </a:p>
          <a:p>
            <a:endParaRPr lang="en-US" dirty="0"/>
          </a:p>
        </p:txBody>
      </p:sp>
      <p:sp>
        <p:nvSpPr>
          <p:cNvPr id="4" name="Slide Number Placeholder 3"/>
          <p:cNvSpPr>
            <a:spLocks noGrp="1"/>
          </p:cNvSpPr>
          <p:nvPr>
            <p:ph type="sldNum" sz="quarter" idx="5"/>
          </p:nvPr>
        </p:nvSpPr>
        <p:spPr/>
        <p:txBody>
          <a:bodyPr/>
          <a:lstStyle/>
          <a:p>
            <a:fld id="{E611B0B4-00C1-4D9D-977A-F7130589C943}" type="slidenum">
              <a:rPr lang="en-US" smtClean="0"/>
              <a:t>8</a:t>
            </a:fld>
            <a:endParaRPr lang="en-US" dirty="0"/>
          </a:p>
        </p:txBody>
      </p:sp>
    </p:spTree>
    <p:extLst>
      <p:ext uri="{BB962C8B-B14F-4D97-AF65-F5344CB8AC3E}">
        <p14:creationId xmlns:p14="http://schemas.microsoft.com/office/powerpoint/2010/main" val="2184397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Allergic reactions and anaphylaxis are serious and potentially life-threatening medical emergencies.  It is the body’s adverse reaction to a foreign protein, pollen, insect sting or any ingested, inhaled,</a:t>
            </a:r>
            <a:r>
              <a:rPr lang="en-US" baseline="0" dirty="0"/>
              <a:t> or injected substance.  A localized allergic reaction (which does not compromise the airway) may be treated with antihistamine but not by an EMT.  When anaphylaxis is suspected, EMS personnel should always consider Epinephrine as first-line treatment.  Cardiovascular collapse may occur abruptly without the prior development of skin or respiratory symptoms.  Constant monitoring of the patient’s airway and breathing is essential.</a:t>
            </a:r>
          </a:p>
          <a:p>
            <a:endParaRPr lang="en-US" baseline="0" dirty="0"/>
          </a:p>
          <a:p>
            <a:r>
              <a:rPr lang="en-US" baseline="0" dirty="0"/>
              <a:t>Contrary to common belief that all cases of anaphylaxis present with cutaneous manifestations, such as urticaria or mucocutaneous swelling, a significant portion of anaphylactic episodes may not involve these signs and symptoms on initial presentation.  Moreover, most fatal reactions to food-induced anaphylaxis in children were not associated with cutaneous manifestations.</a:t>
            </a:r>
            <a:endParaRPr lang="en-US" dirty="0"/>
          </a:p>
          <a:p>
            <a:endParaRPr lang="en-US" dirty="0"/>
          </a:p>
        </p:txBody>
      </p:sp>
      <p:sp>
        <p:nvSpPr>
          <p:cNvPr id="4" name="Slide Number Placeholder 3"/>
          <p:cNvSpPr>
            <a:spLocks noGrp="1"/>
          </p:cNvSpPr>
          <p:nvPr>
            <p:ph type="sldNum" sz="quarter" idx="5"/>
          </p:nvPr>
        </p:nvSpPr>
        <p:spPr/>
        <p:txBody>
          <a:bodyPr/>
          <a:lstStyle/>
          <a:p>
            <a:fld id="{E611B0B4-00C1-4D9D-977A-F7130589C943}" type="slidenum">
              <a:rPr lang="en-US" smtClean="0"/>
              <a:t>9</a:t>
            </a:fld>
            <a:endParaRPr lang="en-US" dirty="0"/>
          </a:p>
        </p:txBody>
      </p:sp>
    </p:spTree>
    <p:extLst>
      <p:ext uri="{BB962C8B-B14F-4D97-AF65-F5344CB8AC3E}">
        <p14:creationId xmlns:p14="http://schemas.microsoft.com/office/powerpoint/2010/main" val="94838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04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87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14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15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70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64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9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04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55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19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4572000" y="1066800"/>
            <a:ext cx="7175351" cy="38862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br>
              <a:rPr lang="en-US" sz="36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IM EPI SD</a:t>
            </a:r>
          </a:p>
          <a:p>
            <a:pPr marL="182880"/>
            <a:endParaRPr lang="en-US" dirty="0">
              <a:latin typeface="Times New Roman" panose="02020603050405020304" pitchFamily="18" charset="0"/>
              <a:cs typeface="Times New Roman" panose="02020603050405020304" pitchFamily="18" charset="0"/>
            </a:endParaRPr>
          </a:p>
          <a:p>
            <a:pPr marL="182880"/>
            <a:r>
              <a:rPr lang="en-US" sz="2800" dirty="0">
                <a:latin typeface="Times New Roman" panose="02020603050405020304" pitchFamily="18" charset="0"/>
                <a:cs typeface="Times New Roman" panose="02020603050405020304" pitchFamily="18" charset="0"/>
              </a:rPr>
              <a:t>Training for EMTs to draw and inject Epinephrine 1:1,000 for anaphylaxis from a single dose vial</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A5F3972-0E8F-42A2-BC52-FB60165AA72D}"/>
              </a:ext>
            </a:extLst>
          </p:cNvPr>
          <p:cNvPicPr/>
          <p:nvPr/>
        </p:nvPicPr>
        <p:blipFill>
          <a:blip r:embed="rId4">
            <a:extLst>
              <a:ext uri="{28A0092B-C50C-407E-A947-70E740481C1C}">
                <a14:useLocalDpi xmlns:a14="http://schemas.microsoft.com/office/drawing/2010/main" val="0"/>
              </a:ext>
            </a:extLst>
          </a:blip>
          <a:stretch>
            <a:fillRect/>
          </a:stretch>
        </p:blipFill>
        <p:spPr>
          <a:xfrm>
            <a:off x="1676400" y="1066800"/>
            <a:ext cx="3232785" cy="4299585"/>
          </a:xfrm>
          <a:prstGeom prst="rect">
            <a:avLst/>
          </a:prstGeom>
        </p:spPr>
      </p:pic>
      <p:sp>
        <p:nvSpPr>
          <p:cNvPr id="6" name="TextBox 5">
            <a:extLst>
              <a:ext uri="{FF2B5EF4-FFF2-40B4-BE49-F238E27FC236}">
                <a16:creationId xmlns:a16="http://schemas.microsoft.com/office/drawing/2014/main" id="{7A4CE4BC-2C59-4C54-8135-FC948815084C}"/>
              </a:ext>
            </a:extLst>
          </p:cNvPr>
          <p:cNvSpPr txBox="1"/>
          <p:nvPr/>
        </p:nvSpPr>
        <p:spPr>
          <a:xfrm>
            <a:off x="9982200" y="6553200"/>
            <a:ext cx="1447800" cy="230832"/>
          </a:xfrm>
          <a:prstGeom prst="rect">
            <a:avLst/>
          </a:prstGeom>
          <a:noFill/>
        </p:spPr>
        <p:txBody>
          <a:bodyPr wrap="square" rtlCol="0">
            <a:spAutoFit/>
          </a:bodyPr>
          <a:lstStyle/>
          <a:p>
            <a:r>
              <a:rPr lang="en-US" sz="900" dirty="0"/>
              <a:t>Created:  April 1,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174471" y="757110"/>
            <a:ext cx="85344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Common Causes of Anaphylaxis</a:t>
            </a:r>
          </a:p>
          <a:p>
            <a:pPr marL="182880"/>
            <a:endParaRPr lang="en-US" sz="1600" dirty="0">
              <a:latin typeface="Times New Roman" panose="02020603050405020304" pitchFamily="18" charset="0"/>
              <a:cs typeface="Times New Roman" panose="02020603050405020304" pitchFamily="18" charset="0"/>
            </a:endParaRPr>
          </a:p>
          <a:p>
            <a:pPr marL="52578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Food – Such as Nuts, Shellfish &amp; Fruits</a:t>
            </a:r>
          </a:p>
          <a:p>
            <a:pPr marL="52578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Insects – Bees &amp; Wasps</a:t>
            </a:r>
          </a:p>
          <a:p>
            <a:pPr marL="52578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Medications - Antibiotics</a:t>
            </a:r>
          </a:p>
        </p:txBody>
      </p:sp>
      <p:pic>
        <p:nvPicPr>
          <p:cNvPr id="3" name="Picture 9" descr="C:\Users\HERC15113\AppData\Local\Microsoft\Windows\Temporary Internet Files\Content.Outlook\3EQ32DRT\check-inject-ny-slides-provider-version.jpg">
            <a:extLst>
              <a:ext uri="{FF2B5EF4-FFF2-40B4-BE49-F238E27FC236}">
                <a16:creationId xmlns:a16="http://schemas.microsoft.com/office/drawing/2014/main" id="{00F6F849-70CD-4790-A928-E0118D9B3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352800"/>
            <a:ext cx="7701742" cy="1919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4B040C93-9079-40D7-89E3-B7645FDADF90}"/>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317252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828800" y="914400"/>
            <a:ext cx="9067800" cy="56388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Anaphylaxis - Treatments</a:t>
            </a:r>
          </a:p>
          <a:p>
            <a:pPr marL="182880"/>
            <a:endParaRPr lang="en-US" sz="1600" dirty="0">
              <a:latin typeface="Times New Roman" panose="02020603050405020304" pitchFamily="18" charset="0"/>
              <a:cs typeface="Times New Roman" panose="02020603050405020304" pitchFamily="18" charset="0"/>
            </a:endParaRPr>
          </a:p>
          <a:p>
            <a:pPr marL="182880"/>
            <a:endParaRPr lang="en-US" sz="800" dirty="0">
              <a:latin typeface="Times New Roman" panose="02020603050405020304" pitchFamily="18" charset="0"/>
              <a:cs typeface="Times New Roman" panose="02020603050405020304" pitchFamily="18" charset="0"/>
            </a:endParaRP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Epinephrine</a:t>
            </a:r>
          </a:p>
          <a:p>
            <a:pPr marL="1097280" lvl="1"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Immediate treatment – Lifesaving</a:t>
            </a:r>
          </a:p>
          <a:p>
            <a:pPr marL="1097280" lvl="1"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Improves respiratory distress</a:t>
            </a:r>
          </a:p>
          <a:p>
            <a:pPr marL="1097280" lvl="1"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Reduces airway swelling</a:t>
            </a:r>
          </a:p>
          <a:p>
            <a:pPr marL="1097280" lvl="1"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Treats shock</a:t>
            </a:r>
          </a:p>
          <a:p>
            <a:pPr marL="1097280" lvl="1" indent="-457200" algn="l">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Supplemental ALS Interventions</a:t>
            </a:r>
          </a:p>
          <a:p>
            <a:pPr marL="1097280" lvl="1"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Antihistamines (Diphenhydramine)</a:t>
            </a:r>
          </a:p>
          <a:p>
            <a:pPr marL="1097280" lvl="1"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Nebulizers (Albuterol)</a:t>
            </a:r>
          </a:p>
          <a:p>
            <a:pPr marL="1097280" lvl="1"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Steroids (Prednisone or Methylprednisolone)</a:t>
            </a:r>
          </a:p>
        </p:txBody>
      </p:sp>
      <p:pic>
        <p:nvPicPr>
          <p:cNvPr id="3" name="Picture 2" descr="Logo&#10;&#10;Description automatically generated">
            <a:extLst>
              <a:ext uri="{FF2B5EF4-FFF2-40B4-BE49-F238E27FC236}">
                <a16:creationId xmlns:a16="http://schemas.microsoft.com/office/drawing/2014/main" id="{89A25DA9-1C68-4F2A-95BB-5597C6E764BA}"/>
              </a:ext>
            </a:extLst>
          </p:cNvPr>
          <p:cNvPicPr>
            <a:picLocks noChangeAspect="1"/>
          </p:cNvPicPr>
          <p:nvPr/>
        </p:nvPicPr>
        <p:blipFill>
          <a:blip r:embed="rId4"/>
          <a:stretch>
            <a:fillRect/>
          </a:stretch>
        </p:blipFill>
        <p:spPr>
          <a:xfrm>
            <a:off x="76200" y="98187"/>
            <a:ext cx="946404" cy="1128941"/>
          </a:xfrm>
          <a:prstGeom prst="rect">
            <a:avLst/>
          </a:prstGeom>
        </p:spPr>
      </p:pic>
    </p:spTree>
    <p:extLst>
      <p:ext uri="{BB962C8B-B14F-4D97-AF65-F5344CB8AC3E}">
        <p14:creationId xmlns:p14="http://schemas.microsoft.com/office/powerpoint/2010/main" val="50032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371600" y="571500"/>
            <a:ext cx="9067800" cy="6858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Patient in Anaphylaxis</a:t>
            </a:r>
          </a:p>
          <a:p>
            <a:pPr marL="182880"/>
            <a:endParaRPr lang="en-US" sz="800" dirty="0">
              <a:latin typeface="Times New Roman" panose="02020603050405020304" pitchFamily="18" charset="0"/>
              <a:cs typeface="Times New Roman" panose="02020603050405020304" pitchFamily="18" charset="0"/>
            </a:endParaRPr>
          </a:p>
        </p:txBody>
      </p:sp>
      <p:pic>
        <p:nvPicPr>
          <p:cNvPr id="3" name="Content Placeholder 3">
            <a:extLst>
              <a:ext uri="{FF2B5EF4-FFF2-40B4-BE49-F238E27FC236}">
                <a16:creationId xmlns:a16="http://schemas.microsoft.com/office/drawing/2014/main" id="{F0B29AD5-76F2-470D-8C11-B265365B6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963" y="1752600"/>
            <a:ext cx="6480405" cy="4239591"/>
          </a:xfrm>
          <a:prstGeom prst="rect">
            <a:avLst/>
          </a:prstGeom>
        </p:spPr>
      </p:pic>
      <p:pic>
        <p:nvPicPr>
          <p:cNvPr id="5" name="Picture 4" descr="Logo&#10;&#10;Description automatically generated">
            <a:extLst>
              <a:ext uri="{FF2B5EF4-FFF2-40B4-BE49-F238E27FC236}">
                <a16:creationId xmlns:a16="http://schemas.microsoft.com/office/drawing/2014/main" id="{B7F95AE6-178F-47E5-B4C4-62492EED5C9D}"/>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2166703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371600" y="381000"/>
            <a:ext cx="9067800" cy="12954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Follow Your Patient Care Guidelines and Medical Control / Medical Director</a:t>
            </a:r>
          </a:p>
          <a:p>
            <a:pPr marL="182880"/>
            <a:endParaRPr lang="en-US" sz="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07816B6-2648-4563-BE55-862DF7CD7DFD}"/>
              </a:ext>
            </a:extLst>
          </p:cNvPr>
          <p:cNvPicPr>
            <a:picLocks noChangeAspect="1"/>
          </p:cNvPicPr>
          <p:nvPr/>
        </p:nvPicPr>
        <p:blipFill>
          <a:blip r:embed="rId4"/>
          <a:stretch>
            <a:fillRect/>
          </a:stretch>
        </p:blipFill>
        <p:spPr>
          <a:xfrm>
            <a:off x="3962400" y="1828800"/>
            <a:ext cx="3743901" cy="4911168"/>
          </a:xfrm>
          <a:prstGeom prst="rect">
            <a:avLst/>
          </a:prstGeom>
        </p:spPr>
      </p:pic>
      <p:pic>
        <p:nvPicPr>
          <p:cNvPr id="5" name="Picture 4" descr="Logo&#10;&#10;Description automatically generated">
            <a:extLst>
              <a:ext uri="{FF2B5EF4-FFF2-40B4-BE49-F238E27FC236}">
                <a16:creationId xmlns:a16="http://schemas.microsoft.com/office/drawing/2014/main" id="{61CF6AA3-4539-4EB8-A085-82F139332892}"/>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94727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14478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Bee-Careful at Summer Camp</a:t>
            </a:r>
          </a:p>
          <a:p>
            <a:pPr marL="182880"/>
            <a:endParaRPr lang="en-US" sz="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3CE1EF9-C3A9-459F-BA71-F79C7CFF5809}"/>
              </a:ext>
            </a:extLst>
          </p:cNvPr>
          <p:cNvSpPr txBox="1"/>
          <p:nvPr/>
        </p:nvSpPr>
        <p:spPr>
          <a:xfrm>
            <a:off x="1562100" y="1173726"/>
            <a:ext cx="90678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15 year-old girl at summer camp when stung/bitten by an unknown insect on her cheek</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30 minutes later she walked to the camp infirmary</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She has an Epinephrine auto-injector for bee stings</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Pain locally, unable to open her right eye</a:t>
            </a:r>
          </a:p>
        </p:txBody>
      </p:sp>
      <p:pic>
        <p:nvPicPr>
          <p:cNvPr id="5" name="Picture 4">
            <a:extLst>
              <a:ext uri="{FF2B5EF4-FFF2-40B4-BE49-F238E27FC236}">
                <a16:creationId xmlns:a16="http://schemas.microsoft.com/office/drawing/2014/main" id="{600C679C-55F1-42DC-A66C-28B362A8A2C0}"/>
              </a:ext>
            </a:extLst>
          </p:cNvPr>
          <p:cNvPicPr>
            <a:picLocks noChangeAspect="1"/>
          </p:cNvPicPr>
          <p:nvPr/>
        </p:nvPicPr>
        <p:blipFill>
          <a:blip r:embed="rId4"/>
          <a:stretch>
            <a:fillRect/>
          </a:stretch>
        </p:blipFill>
        <p:spPr>
          <a:xfrm>
            <a:off x="1381067" y="3599884"/>
            <a:ext cx="2326787" cy="2514600"/>
          </a:xfrm>
          <a:prstGeom prst="rect">
            <a:avLst/>
          </a:prstGeom>
        </p:spPr>
      </p:pic>
      <p:sp>
        <p:nvSpPr>
          <p:cNvPr id="6" name="TextBox 5">
            <a:extLst>
              <a:ext uri="{FF2B5EF4-FFF2-40B4-BE49-F238E27FC236}">
                <a16:creationId xmlns:a16="http://schemas.microsoft.com/office/drawing/2014/main" id="{94B51E49-3233-4ED0-9F0D-A7C03C49A308}"/>
              </a:ext>
            </a:extLst>
          </p:cNvPr>
          <p:cNvSpPr txBox="1"/>
          <p:nvPr/>
        </p:nvSpPr>
        <p:spPr>
          <a:xfrm>
            <a:off x="3962400" y="3625824"/>
            <a:ext cx="5355953" cy="1938992"/>
          </a:xfrm>
          <a:prstGeom prst="rect">
            <a:avLst/>
          </a:prstGeom>
          <a:noFill/>
        </p:spPr>
        <p:txBody>
          <a:bodyPr wrap="none" rtlCol="0">
            <a:spAutoFit/>
          </a:bodyPr>
          <a:lstStyle/>
          <a:p>
            <a:r>
              <a:rPr lang="en-US" sz="2400" u="sng" dirty="0">
                <a:latin typeface="Times New Roman" panose="02020603050405020304" pitchFamily="18" charset="0"/>
                <a:cs typeface="Times New Roman" panose="02020603050405020304" pitchFamily="18" charset="0"/>
              </a:rPr>
              <a:t>Vital signs on EMS Arrival</a:t>
            </a:r>
            <a:r>
              <a:rPr lang="en-US" sz="2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RR:  24</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HR:  96</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BP:  132/64</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Lungs:  Increased respiratory rate, clear</a:t>
            </a:r>
          </a:p>
        </p:txBody>
      </p:sp>
      <p:pic>
        <p:nvPicPr>
          <p:cNvPr id="7" name="Picture 6" descr="Logo&#10;&#10;Description automatically generated">
            <a:extLst>
              <a:ext uri="{FF2B5EF4-FFF2-40B4-BE49-F238E27FC236}">
                <a16:creationId xmlns:a16="http://schemas.microsoft.com/office/drawing/2014/main" id="{B62BB0B2-7BBA-43AE-BA23-67E4694FE311}"/>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213813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Not So Special Night Out</a:t>
            </a:r>
          </a:p>
          <a:p>
            <a:pPr marL="182880"/>
            <a:endParaRPr lang="en-US" sz="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3CE1EF9-C3A9-459F-BA71-F79C7CFF5809}"/>
              </a:ext>
            </a:extLst>
          </p:cNvPr>
          <p:cNvSpPr txBox="1"/>
          <p:nvPr/>
        </p:nvSpPr>
        <p:spPr>
          <a:xfrm>
            <a:off x="1562100" y="1173726"/>
            <a:ext cx="90678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79 year-old woman allergic to shellfish</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Taken out to dinner – No known exposure</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She developed hives over her face, chest and back</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Took Benadryl</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Called EMS after experiencing difficulty breathing</a:t>
            </a:r>
          </a:p>
        </p:txBody>
      </p:sp>
      <p:sp>
        <p:nvSpPr>
          <p:cNvPr id="6" name="TextBox 5">
            <a:extLst>
              <a:ext uri="{FF2B5EF4-FFF2-40B4-BE49-F238E27FC236}">
                <a16:creationId xmlns:a16="http://schemas.microsoft.com/office/drawing/2014/main" id="{94B51E49-3233-4ED0-9F0D-A7C03C49A308}"/>
              </a:ext>
            </a:extLst>
          </p:cNvPr>
          <p:cNvSpPr txBox="1"/>
          <p:nvPr/>
        </p:nvSpPr>
        <p:spPr>
          <a:xfrm>
            <a:off x="1555615" y="3625824"/>
            <a:ext cx="4235585" cy="2677656"/>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Vital signs on EMS Arrival</a:t>
            </a:r>
            <a:r>
              <a:rPr lang="en-US" sz="2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RR:  26</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HR:  106</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BP:  102/52</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Lungs:  Wheezes, shallow, retractions at the neck and intercostal Spaces</a:t>
            </a:r>
          </a:p>
        </p:txBody>
      </p:sp>
      <p:pic>
        <p:nvPicPr>
          <p:cNvPr id="2" name="Picture 1">
            <a:extLst>
              <a:ext uri="{FF2B5EF4-FFF2-40B4-BE49-F238E27FC236}">
                <a16:creationId xmlns:a16="http://schemas.microsoft.com/office/drawing/2014/main" id="{9B177D96-7563-488F-B4C5-3D004C04C78B}"/>
              </a:ext>
            </a:extLst>
          </p:cNvPr>
          <p:cNvPicPr>
            <a:picLocks noChangeAspect="1"/>
          </p:cNvPicPr>
          <p:nvPr/>
        </p:nvPicPr>
        <p:blipFill>
          <a:blip r:embed="rId4"/>
          <a:stretch>
            <a:fillRect/>
          </a:stretch>
        </p:blipFill>
        <p:spPr>
          <a:xfrm>
            <a:off x="5943600" y="3950097"/>
            <a:ext cx="3385976" cy="2246769"/>
          </a:xfrm>
          <a:prstGeom prst="rect">
            <a:avLst/>
          </a:prstGeom>
        </p:spPr>
      </p:pic>
      <p:pic>
        <p:nvPicPr>
          <p:cNvPr id="7" name="Picture 6" descr="Logo&#10;&#10;Description automatically generated">
            <a:extLst>
              <a:ext uri="{FF2B5EF4-FFF2-40B4-BE49-F238E27FC236}">
                <a16:creationId xmlns:a16="http://schemas.microsoft.com/office/drawing/2014/main" id="{4B0B42E9-01AB-440E-8581-5B9C0E9A2E56}"/>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254272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Barely Surviving Strawberries</a:t>
            </a:r>
          </a:p>
          <a:p>
            <a:pPr marL="182880"/>
            <a:endParaRPr lang="en-US" sz="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3CE1EF9-C3A9-459F-BA71-F79C7CFF5809}"/>
              </a:ext>
            </a:extLst>
          </p:cNvPr>
          <p:cNvSpPr txBox="1"/>
          <p:nvPr/>
        </p:nvSpPr>
        <p:spPr>
          <a:xfrm>
            <a:off x="1562100" y="1173726"/>
            <a:ext cx="90678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3 year-old girl felt sick to her stomach after eating strawberries at family picnic</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Rash around patient’s mouth</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Patient became pale and lethargic over the next 15 minutes</a:t>
            </a:r>
          </a:p>
        </p:txBody>
      </p:sp>
      <p:sp>
        <p:nvSpPr>
          <p:cNvPr id="6" name="TextBox 5">
            <a:extLst>
              <a:ext uri="{FF2B5EF4-FFF2-40B4-BE49-F238E27FC236}">
                <a16:creationId xmlns:a16="http://schemas.microsoft.com/office/drawing/2014/main" id="{94B51E49-3233-4ED0-9F0D-A7C03C49A308}"/>
              </a:ext>
            </a:extLst>
          </p:cNvPr>
          <p:cNvSpPr txBox="1"/>
          <p:nvPr/>
        </p:nvSpPr>
        <p:spPr>
          <a:xfrm>
            <a:off x="1555615" y="3625824"/>
            <a:ext cx="4235585" cy="2677656"/>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Vital signs on EMS Arrival</a:t>
            </a:r>
            <a:r>
              <a:rPr lang="en-US" sz="2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RR:  12</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HR:  64</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BP:  Cap. Refill &gt;4 seconds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Lungs:  Nearly absent, faint wheezes noted.</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Patient is unresponsive</a:t>
            </a:r>
          </a:p>
        </p:txBody>
      </p:sp>
      <p:pic>
        <p:nvPicPr>
          <p:cNvPr id="5" name="Picture 4">
            <a:extLst>
              <a:ext uri="{FF2B5EF4-FFF2-40B4-BE49-F238E27FC236}">
                <a16:creationId xmlns:a16="http://schemas.microsoft.com/office/drawing/2014/main" id="{92CA5F0D-638C-4789-82AA-1278C61D4EFD}"/>
              </a:ext>
            </a:extLst>
          </p:cNvPr>
          <p:cNvPicPr>
            <a:picLocks noChangeAspect="1"/>
          </p:cNvPicPr>
          <p:nvPr/>
        </p:nvPicPr>
        <p:blipFill>
          <a:blip r:embed="rId4"/>
          <a:stretch>
            <a:fillRect/>
          </a:stretch>
        </p:blipFill>
        <p:spPr>
          <a:xfrm>
            <a:off x="5825247" y="3625823"/>
            <a:ext cx="3242553" cy="2828169"/>
          </a:xfrm>
          <a:prstGeom prst="rect">
            <a:avLst/>
          </a:prstGeom>
        </p:spPr>
      </p:pic>
      <p:pic>
        <p:nvPicPr>
          <p:cNvPr id="7" name="Picture 6" descr="Logo&#10;&#10;Description automatically generated">
            <a:extLst>
              <a:ext uri="{FF2B5EF4-FFF2-40B4-BE49-F238E27FC236}">
                <a16:creationId xmlns:a16="http://schemas.microsoft.com/office/drawing/2014/main" id="{2B4D66E5-FD98-47C1-9B6C-753527685ED2}"/>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1224176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799"/>
            <a:ext cx="9067800" cy="1317099"/>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Check &amp; Inject NY</a:t>
            </a:r>
          </a:p>
          <a:p>
            <a:pPr marL="182880"/>
            <a:r>
              <a:rPr lang="en-US" sz="2800" dirty="0">
                <a:latin typeface="Times New Roman" panose="02020603050405020304" pitchFamily="18" charset="0"/>
                <a:cs typeface="Times New Roman" panose="02020603050405020304" pitchFamily="18" charset="0"/>
              </a:rPr>
              <a:t>Example of their Epinephrine Injection Process Card</a:t>
            </a:r>
          </a:p>
          <a:p>
            <a:pPr marL="182880"/>
            <a:endParaRPr lang="en-US" sz="800" dirty="0">
              <a:latin typeface="Times New Roman" panose="02020603050405020304" pitchFamily="18" charset="0"/>
              <a:cs typeface="Times New Roman" panose="02020603050405020304" pitchFamily="18" charset="0"/>
            </a:endParaRPr>
          </a:p>
        </p:txBody>
      </p:sp>
      <p:pic>
        <p:nvPicPr>
          <p:cNvPr id="7" name="Picture 3">
            <a:extLst>
              <a:ext uri="{FF2B5EF4-FFF2-40B4-BE49-F238E27FC236}">
                <a16:creationId xmlns:a16="http://schemas.microsoft.com/office/drawing/2014/main" id="{DF3ED0F5-04A2-4C1D-9282-573049A42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52600"/>
            <a:ext cx="8665747" cy="348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E1023C14-481D-488C-80DF-8A973854BBDF}"/>
              </a:ext>
            </a:extLst>
          </p:cNvPr>
          <p:cNvSpPr txBox="1"/>
          <p:nvPr/>
        </p:nvSpPr>
        <p:spPr>
          <a:xfrm>
            <a:off x="2135221" y="5660291"/>
            <a:ext cx="2514600" cy="523220"/>
          </a:xfrm>
          <a:prstGeom prst="rect">
            <a:avLst/>
          </a:prstGeom>
          <a:noFill/>
        </p:spPr>
        <p:txBody>
          <a:bodyPr wrap="square" rtlCol="0">
            <a:spAutoFit/>
          </a:bodyPr>
          <a:lstStyle/>
          <a:p>
            <a:r>
              <a:rPr lang="en-US" sz="1400" dirty="0"/>
              <a:t>Created by University of Rochester School of Medicine</a:t>
            </a:r>
          </a:p>
        </p:txBody>
      </p:sp>
      <p:pic>
        <p:nvPicPr>
          <p:cNvPr id="5" name="Picture 4" descr="Logo&#10;&#10;Description automatically generated">
            <a:extLst>
              <a:ext uri="{FF2B5EF4-FFF2-40B4-BE49-F238E27FC236}">
                <a16:creationId xmlns:a16="http://schemas.microsoft.com/office/drawing/2014/main" id="{92D3D0EB-1E72-4F6C-B642-745F66C19815}"/>
              </a:ext>
            </a:extLst>
          </p:cNvPr>
          <p:cNvPicPr>
            <a:picLocks noChangeAspect="1"/>
          </p:cNvPicPr>
          <p:nvPr/>
        </p:nvPicPr>
        <p:blipFill>
          <a:blip r:embed="rId5"/>
          <a:stretch>
            <a:fillRect/>
          </a:stretch>
        </p:blipFill>
        <p:spPr>
          <a:xfrm>
            <a:off x="76200" y="98187"/>
            <a:ext cx="946404" cy="1128941"/>
          </a:xfrm>
          <a:prstGeom prst="rect">
            <a:avLst/>
          </a:prstGeom>
        </p:spPr>
      </p:pic>
      <p:sp>
        <p:nvSpPr>
          <p:cNvPr id="2" name="Rectangle 1">
            <a:extLst>
              <a:ext uri="{FF2B5EF4-FFF2-40B4-BE49-F238E27FC236}">
                <a16:creationId xmlns:a16="http://schemas.microsoft.com/office/drawing/2014/main" id="{0EBC006D-BA3C-4996-BAE6-58DFB961BF1C}"/>
              </a:ext>
            </a:extLst>
          </p:cNvPr>
          <p:cNvSpPr/>
          <p:nvPr/>
        </p:nvSpPr>
        <p:spPr>
          <a:xfrm>
            <a:off x="9448800" y="3810000"/>
            <a:ext cx="1350547"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1FE716-DD21-42DA-835D-A0BB379996A9}"/>
              </a:ext>
            </a:extLst>
          </p:cNvPr>
          <p:cNvSpPr txBox="1"/>
          <p:nvPr/>
        </p:nvSpPr>
        <p:spPr>
          <a:xfrm>
            <a:off x="6553199" y="3241764"/>
            <a:ext cx="1437273" cy="1308050"/>
          </a:xfrm>
          <a:prstGeom prst="rect">
            <a:avLst/>
          </a:prstGeom>
          <a:solidFill>
            <a:schemeClr val="bg1"/>
          </a:solidFill>
        </p:spPr>
        <p:txBody>
          <a:bodyPr wrap="square" rtlCol="0">
            <a:spAutoFit/>
          </a:bodyPr>
          <a:lstStyle/>
          <a:p>
            <a:r>
              <a:rPr lang="en-US" sz="1050" dirty="0">
                <a:solidFill>
                  <a:schemeClr val="tx1">
                    <a:lumMod val="65000"/>
                    <a:lumOff val="35000"/>
                  </a:schemeClr>
                </a:solidFill>
              </a:rPr>
              <a:t>Adult 25kg or more = 0.3 mg  (0.3ml)</a:t>
            </a:r>
          </a:p>
          <a:p>
            <a:endParaRPr lang="en-US" sz="1050" dirty="0">
              <a:solidFill>
                <a:schemeClr val="tx1">
                  <a:lumMod val="65000"/>
                  <a:lumOff val="35000"/>
                </a:schemeClr>
              </a:solidFill>
            </a:endParaRPr>
          </a:p>
          <a:p>
            <a:r>
              <a:rPr lang="en-US" sz="1050" dirty="0">
                <a:solidFill>
                  <a:schemeClr val="tx1">
                    <a:lumMod val="65000"/>
                    <a:lumOff val="35000"/>
                  </a:schemeClr>
                </a:solidFill>
              </a:rPr>
              <a:t>Pediatric less than 25kg = 0.15mg (0.15ml)</a:t>
            </a:r>
          </a:p>
          <a:p>
            <a:endParaRPr lang="en-US" sz="1600" dirty="0"/>
          </a:p>
        </p:txBody>
      </p:sp>
    </p:spTree>
    <p:extLst>
      <p:ext uri="{BB962C8B-B14F-4D97-AF65-F5344CB8AC3E}">
        <p14:creationId xmlns:p14="http://schemas.microsoft.com/office/powerpoint/2010/main" val="284462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1 – Verify Need</a:t>
            </a:r>
          </a:p>
          <a:p>
            <a:pPr marL="182880"/>
            <a:endParaRPr lang="en-US" sz="800"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F98EAFC-B7A3-4E36-93BE-F1CDF35C6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1296405"/>
            <a:ext cx="1905000" cy="525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1C9E7231-604E-4389-9206-2026FAE165FF}"/>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405469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Syringe EPI Kit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302A89B1-DF79-477A-BB78-744B79D40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354" y="1371600"/>
            <a:ext cx="5557292" cy="423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CDD4441C-BEAD-4934-8056-4E26E1F2DADB}"/>
              </a:ext>
            </a:extLst>
          </p:cNvPr>
          <p:cNvSpPr txBox="1"/>
          <p:nvPr/>
        </p:nvSpPr>
        <p:spPr>
          <a:xfrm>
            <a:off x="3657600" y="5883900"/>
            <a:ext cx="4572000" cy="369332"/>
          </a:xfrm>
          <a:prstGeom prst="rect">
            <a:avLst/>
          </a:prstGeom>
          <a:noFill/>
        </p:spPr>
        <p:txBody>
          <a:bodyPr wrap="square" rtlCol="0">
            <a:spAutoFit/>
          </a:bodyPr>
          <a:lstStyle/>
          <a:p>
            <a:pPr algn="ctr"/>
            <a:r>
              <a:rPr lang="en-US" dirty="0"/>
              <a:t> NY Check &amp; Inject Epinephrine Kit</a:t>
            </a:r>
          </a:p>
        </p:txBody>
      </p:sp>
      <p:pic>
        <p:nvPicPr>
          <p:cNvPr id="5" name="Picture 4" descr="Logo&#10;&#10;Description automatically generated">
            <a:extLst>
              <a:ext uri="{FF2B5EF4-FFF2-40B4-BE49-F238E27FC236}">
                <a16:creationId xmlns:a16="http://schemas.microsoft.com/office/drawing/2014/main" id="{3A6BB385-4196-4FDD-8F51-D66220195A69}"/>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184984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133600" y="457200"/>
            <a:ext cx="80772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When Does this Go Into Affect?</a:t>
            </a:r>
          </a:p>
          <a:p>
            <a:pPr marL="182880"/>
            <a:endParaRPr lang="en-US" sz="800" dirty="0">
              <a:latin typeface="Times New Roman" panose="02020603050405020304" pitchFamily="18"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1813A5D3-E14E-4700-9F8B-AB3A51E5CB53}"/>
              </a:ext>
            </a:extLst>
          </p:cNvPr>
          <p:cNvPicPr>
            <a:picLocks noChangeAspect="1"/>
          </p:cNvPicPr>
          <p:nvPr/>
        </p:nvPicPr>
        <p:blipFill>
          <a:blip r:embed="rId4"/>
          <a:stretch>
            <a:fillRect/>
          </a:stretch>
        </p:blipFill>
        <p:spPr>
          <a:xfrm>
            <a:off x="76200" y="98187"/>
            <a:ext cx="946404" cy="1128941"/>
          </a:xfrm>
          <a:prstGeom prst="rect">
            <a:avLst/>
          </a:prstGeom>
        </p:spPr>
      </p:pic>
      <p:sp>
        <p:nvSpPr>
          <p:cNvPr id="7" name="TextBox 6">
            <a:extLst>
              <a:ext uri="{FF2B5EF4-FFF2-40B4-BE49-F238E27FC236}">
                <a16:creationId xmlns:a16="http://schemas.microsoft.com/office/drawing/2014/main" id="{84354C3B-55A7-4859-8332-FE382B389276}"/>
              </a:ext>
            </a:extLst>
          </p:cNvPr>
          <p:cNvSpPr txBox="1"/>
          <p:nvPr/>
        </p:nvSpPr>
        <p:spPr>
          <a:xfrm>
            <a:off x="1445368" y="1524000"/>
            <a:ext cx="9525000" cy="4154984"/>
          </a:xfrm>
          <a:prstGeom prst="rect">
            <a:avLst/>
          </a:prstGeom>
          <a:noFill/>
        </p:spPr>
        <p:txBody>
          <a:bodyPr wrap="square" rtlCol="0">
            <a:spAutoFit/>
          </a:bodyPr>
          <a:lstStyle/>
          <a:p>
            <a:r>
              <a:rPr lang="en-US" sz="2200" dirty="0">
                <a:effectLst/>
                <a:latin typeface="Times New Roman" panose="02020603050405020304" pitchFamily="18" charset="0"/>
                <a:ea typeface="Calibri" panose="020F0502020204030204" pitchFamily="34" charset="0"/>
              </a:rPr>
              <a:t>Effective July 1</a:t>
            </a:r>
            <a:r>
              <a:rPr lang="en-US" sz="2200" baseline="30000" dirty="0">
                <a:effectLst/>
                <a:latin typeface="Times New Roman" panose="02020603050405020304" pitchFamily="18" charset="0"/>
                <a:ea typeface="Calibri" panose="020F0502020204030204" pitchFamily="34" charset="0"/>
              </a:rPr>
              <a:t>st</a:t>
            </a:r>
            <a:r>
              <a:rPr lang="en-US" sz="2200" dirty="0">
                <a:effectLst/>
                <a:latin typeface="Times New Roman" panose="02020603050405020304" pitchFamily="18" charset="0"/>
                <a:ea typeface="Calibri" panose="020F0502020204030204" pitchFamily="34" charset="0"/>
              </a:rPr>
              <a:t>, 2022, SD Codified Law will allow South Dakota Emergency Medical Technicians (EMT) to draw up and inject Epinephrine 1:1,000 IM for the patient having an anaphylactic reaction from a single dose vial.</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Ambulance Services/Agencies can begin to train their EMT providers now with the approved training materials and processes from the SD Dept. of Health – Office of Rural Health – EMS Program.</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EMTs must complete training and have written approval by your service’s Medical Director.  EMTs can then begin using the Epinephrine draw and inject method </a:t>
            </a:r>
            <a:r>
              <a:rPr lang="en-US" sz="2200" u="sng" dirty="0">
                <a:latin typeface="Times New Roman" panose="02020603050405020304" pitchFamily="18" charset="0"/>
                <a:cs typeface="Times New Roman" panose="02020603050405020304" pitchFamily="18" charset="0"/>
              </a:rPr>
              <a:t>beginning July 1</a:t>
            </a:r>
            <a:r>
              <a:rPr lang="en-US" sz="2200" u="sng" baseline="30000" dirty="0">
                <a:latin typeface="Times New Roman" panose="02020603050405020304" pitchFamily="18" charset="0"/>
                <a:cs typeface="Times New Roman" panose="02020603050405020304" pitchFamily="18" charset="0"/>
              </a:rPr>
              <a:t>st</a:t>
            </a:r>
            <a:r>
              <a:rPr lang="en-US" sz="2200" u="sng" dirty="0">
                <a:latin typeface="Times New Roman" panose="02020603050405020304" pitchFamily="18" charset="0"/>
                <a:cs typeface="Times New Roman" panose="02020603050405020304" pitchFamily="18" charset="0"/>
              </a:rPr>
              <a:t>, 2022 </a:t>
            </a:r>
            <a:r>
              <a:rPr lang="en-US" sz="2200" dirty="0">
                <a:latin typeface="Times New Roman" panose="02020603050405020304" pitchFamily="18" charset="0"/>
                <a:cs typeface="Times New Roman" panose="02020603050405020304" pitchFamily="18" charset="0"/>
              </a:rPr>
              <a:t>after the paperwork has been processed by the EMS Program.</a:t>
            </a:r>
          </a:p>
        </p:txBody>
      </p:sp>
    </p:spTree>
    <p:extLst>
      <p:ext uri="{BB962C8B-B14F-4D97-AF65-F5344CB8AC3E}">
        <p14:creationId xmlns:p14="http://schemas.microsoft.com/office/powerpoint/2010/main" val="9515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2 – Select and Prep Site</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a16="http://schemas.microsoft.com/office/drawing/2014/main" id="{5B5106BD-8529-46B0-A0F8-F6F2C92E1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66800"/>
            <a:ext cx="1981200" cy="551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68AB3E79-33A1-4312-96A8-DF2B417A9056}"/>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1661014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Upper Leg</a:t>
            </a:r>
          </a:p>
          <a:p>
            <a:pPr marL="182880"/>
            <a:endParaRPr lang="en-US" sz="8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EF79DBA2-6BE8-4BD5-A781-0FE78ECA6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170123"/>
            <a:ext cx="6446307" cy="451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D6867827-02EC-4859-8524-D6A4D731112E}"/>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366588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3 – Verify Drug</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a16="http://schemas.microsoft.com/office/drawing/2014/main" id="{3BDC06E5-3E0E-48D4-A3DF-C2DA454F0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1219200"/>
            <a:ext cx="1905000" cy="525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8F4BD6EC-D932-4EE4-8E12-DE17DA2154EE}"/>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111069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Epinephrine</a:t>
            </a:r>
          </a:p>
          <a:p>
            <a:pPr marL="182880"/>
            <a:endParaRPr lang="en-US" sz="8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357A5678-532C-41B7-B175-FEF26619E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396617"/>
            <a:ext cx="6781800" cy="401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F1ACB77A-EEF1-43A5-B866-3D2D64134E58}"/>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2452741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Epinephrine</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DAB6A994-2072-4472-862B-911D37E3D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71600"/>
            <a:ext cx="7125392" cy="395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1C1B3986-31EE-4F70-968F-9890BD6EBEF4}"/>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2860534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Epinephrine</a:t>
            </a:r>
          </a:p>
          <a:p>
            <a:pPr marL="182880"/>
            <a:endParaRPr lang="en-US" sz="8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7FE7E08C-AAEA-4880-8142-70F1E45A4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409700"/>
            <a:ext cx="5930054"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1CE8F2F0-742C-4429-8903-DEED60D39185}"/>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2732837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4 – Verify Dosage</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a16="http://schemas.microsoft.com/office/drawing/2014/main" id="{1415E244-AB9F-4234-A05F-B86EE9D2E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95400"/>
            <a:ext cx="1828800" cy="5100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9395D6E5-58E6-4843-BAC5-CAC2C0695313}"/>
              </a:ext>
            </a:extLst>
          </p:cNvPr>
          <p:cNvPicPr>
            <a:picLocks noChangeAspect="1"/>
          </p:cNvPicPr>
          <p:nvPr/>
        </p:nvPicPr>
        <p:blipFill>
          <a:blip r:embed="rId5"/>
          <a:stretch>
            <a:fillRect/>
          </a:stretch>
        </p:blipFill>
        <p:spPr>
          <a:xfrm>
            <a:off x="76200" y="98187"/>
            <a:ext cx="946404" cy="1128941"/>
          </a:xfrm>
          <a:prstGeom prst="rect">
            <a:avLst/>
          </a:prstGeom>
        </p:spPr>
      </p:pic>
      <p:sp>
        <p:nvSpPr>
          <p:cNvPr id="2" name="TextBox 1">
            <a:extLst>
              <a:ext uri="{FF2B5EF4-FFF2-40B4-BE49-F238E27FC236}">
                <a16:creationId xmlns:a16="http://schemas.microsoft.com/office/drawing/2014/main" id="{7ADBBC4B-9C76-4045-8491-30D13DAD5B9E}"/>
              </a:ext>
            </a:extLst>
          </p:cNvPr>
          <p:cNvSpPr txBox="1"/>
          <p:nvPr/>
        </p:nvSpPr>
        <p:spPr>
          <a:xfrm>
            <a:off x="5334000" y="3276600"/>
            <a:ext cx="1524000" cy="1692771"/>
          </a:xfrm>
          <a:prstGeom prst="rect">
            <a:avLst/>
          </a:prstGeom>
          <a:solidFill>
            <a:schemeClr val="bg1"/>
          </a:solidFill>
        </p:spPr>
        <p:txBody>
          <a:bodyPr wrap="square" rtlCol="0">
            <a:spAutoFit/>
          </a:bodyPr>
          <a:lstStyle/>
          <a:p>
            <a:r>
              <a:rPr lang="en-US" sz="1100" dirty="0">
                <a:solidFill>
                  <a:schemeClr val="tx1">
                    <a:lumMod val="65000"/>
                    <a:lumOff val="35000"/>
                  </a:schemeClr>
                </a:solidFill>
              </a:rPr>
              <a:t>Adult 25kg or more = 0.3 mg  (0.3ml)</a:t>
            </a:r>
          </a:p>
          <a:p>
            <a:endParaRPr lang="en-US" sz="1100" dirty="0">
              <a:solidFill>
                <a:schemeClr val="tx1">
                  <a:lumMod val="65000"/>
                  <a:lumOff val="35000"/>
                </a:schemeClr>
              </a:solidFill>
            </a:endParaRPr>
          </a:p>
          <a:p>
            <a:r>
              <a:rPr lang="en-US" sz="1100" dirty="0">
                <a:solidFill>
                  <a:schemeClr val="tx1">
                    <a:lumMod val="65000"/>
                    <a:lumOff val="35000"/>
                  </a:schemeClr>
                </a:solidFill>
              </a:rPr>
              <a:t>Pediatric less than 25kg = 0.15mg (0.15ml)</a:t>
            </a:r>
          </a:p>
          <a:p>
            <a:endParaRPr lang="en-US" sz="1100" dirty="0"/>
          </a:p>
          <a:p>
            <a:endParaRPr lang="en-US" sz="1100" dirty="0"/>
          </a:p>
          <a:p>
            <a:endParaRPr lang="en-US" sz="1600" dirty="0"/>
          </a:p>
        </p:txBody>
      </p:sp>
    </p:spTree>
    <p:extLst>
      <p:ext uri="{BB962C8B-B14F-4D97-AF65-F5344CB8AC3E}">
        <p14:creationId xmlns:p14="http://schemas.microsoft.com/office/powerpoint/2010/main" val="3988886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Right Dose – Adult &amp; Pediatrics</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C8B2ECE5-5DF3-4563-ABEA-089DB52D776C}"/>
              </a:ext>
            </a:extLst>
          </p:cNvPr>
          <p:cNvPicPr>
            <a:picLocks noChangeAspect="1"/>
          </p:cNvPicPr>
          <p:nvPr/>
        </p:nvPicPr>
        <p:blipFill>
          <a:blip r:embed="rId4"/>
          <a:stretch>
            <a:fillRect/>
          </a:stretch>
        </p:blipFill>
        <p:spPr>
          <a:xfrm>
            <a:off x="76200" y="98187"/>
            <a:ext cx="946404" cy="1128941"/>
          </a:xfrm>
          <a:prstGeom prst="rect">
            <a:avLst/>
          </a:prstGeom>
        </p:spPr>
      </p:pic>
      <p:sp>
        <p:nvSpPr>
          <p:cNvPr id="2" name="TextBox 1">
            <a:extLst>
              <a:ext uri="{FF2B5EF4-FFF2-40B4-BE49-F238E27FC236}">
                <a16:creationId xmlns:a16="http://schemas.microsoft.com/office/drawing/2014/main" id="{642BEBBA-1986-433A-9E47-037C421AAAEF}"/>
              </a:ext>
            </a:extLst>
          </p:cNvPr>
          <p:cNvSpPr txBox="1"/>
          <p:nvPr/>
        </p:nvSpPr>
        <p:spPr>
          <a:xfrm>
            <a:off x="2286000" y="4209508"/>
            <a:ext cx="7467600" cy="1323439"/>
          </a:xfrm>
          <a:prstGeom prst="rect">
            <a:avLst/>
          </a:prstGeom>
          <a:noFill/>
        </p:spPr>
        <p:txBody>
          <a:bodyPr wrap="square" rtlCol="0">
            <a:spAutoFit/>
          </a:bodyPr>
          <a:lstStyle/>
          <a:p>
            <a:pPr algn="ctr"/>
            <a:r>
              <a:rPr lang="en-US" sz="2000" dirty="0"/>
              <a:t>To convert the patient’s weight from pounds to kilograms, divide by 2.2</a:t>
            </a:r>
          </a:p>
          <a:p>
            <a:pPr algn="ctr"/>
            <a:endParaRPr lang="en-US" sz="2000" dirty="0"/>
          </a:p>
          <a:p>
            <a:pPr algn="ctr"/>
            <a:r>
              <a:rPr lang="en-US" sz="2000" dirty="0"/>
              <a:t>(</a:t>
            </a:r>
            <a:r>
              <a:rPr lang="en-US" sz="2000" i="1" dirty="0"/>
              <a:t>weight in pounds / 2.2 = weight in kilograms</a:t>
            </a:r>
            <a:r>
              <a:rPr lang="en-US" sz="2000" dirty="0"/>
              <a:t>)</a:t>
            </a:r>
          </a:p>
        </p:txBody>
      </p:sp>
      <p:sp>
        <p:nvSpPr>
          <p:cNvPr id="3" name="TextBox 2">
            <a:extLst>
              <a:ext uri="{FF2B5EF4-FFF2-40B4-BE49-F238E27FC236}">
                <a16:creationId xmlns:a16="http://schemas.microsoft.com/office/drawing/2014/main" id="{E3563FCA-4D77-4946-AA7F-5D2EE4FC65E6}"/>
              </a:ext>
            </a:extLst>
          </p:cNvPr>
          <p:cNvSpPr txBox="1"/>
          <p:nvPr/>
        </p:nvSpPr>
        <p:spPr>
          <a:xfrm>
            <a:off x="1828800" y="1859340"/>
            <a:ext cx="8915400" cy="1569660"/>
          </a:xfrm>
          <a:prstGeom prst="rect">
            <a:avLst/>
          </a:prstGeom>
          <a:noFill/>
        </p:spPr>
        <p:txBody>
          <a:bodyPr wrap="square" rtlCol="0">
            <a:spAutoFit/>
          </a:bodyPr>
          <a:lstStyle/>
          <a:p>
            <a:pPr algn="ctr"/>
            <a:r>
              <a:rPr lang="en-US" sz="3200" dirty="0"/>
              <a:t>Adults (25 kg or more) = 0.3 mg (0.3 ml)</a:t>
            </a:r>
          </a:p>
          <a:p>
            <a:pPr algn="ctr"/>
            <a:endParaRPr lang="en-US" sz="3200" dirty="0"/>
          </a:p>
          <a:p>
            <a:pPr algn="ctr"/>
            <a:r>
              <a:rPr lang="en-US" sz="3200" dirty="0"/>
              <a:t>Pediatrics (less than 25 kg) = 0.15 mg (0.15 ml)</a:t>
            </a:r>
          </a:p>
        </p:txBody>
      </p:sp>
    </p:spTree>
    <p:extLst>
      <p:ext uri="{BB962C8B-B14F-4D97-AF65-F5344CB8AC3E}">
        <p14:creationId xmlns:p14="http://schemas.microsoft.com/office/powerpoint/2010/main" val="3677594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12954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Drawing Up Epinephrine </a:t>
            </a:r>
            <a:r>
              <a:rPr lang="en-US" sz="2400" dirty="0">
                <a:latin typeface="Times New Roman" panose="02020603050405020304" pitchFamily="18" charset="0"/>
                <a:cs typeface="Times New Roman" panose="02020603050405020304" pitchFamily="18" charset="0"/>
              </a:rPr>
              <a:t>(1:1,000)</a:t>
            </a:r>
          </a:p>
          <a:p>
            <a:pPr marL="182880"/>
            <a:r>
              <a:rPr lang="en-US" sz="2400" dirty="0">
                <a:latin typeface="Times New Roman" panose="02020603050405020304" pitchFamily="18" charset="0"/>
                <a:cs typeface="Times New Roman" panose="02020603050405020304" pitchFamily="18" charset="0"/>
              </a:rPr>
              <a:t>From a single dose vial</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207CF32D-C978-465C-AA9A-E0403038D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848" y="1981200"/>
            <a:ext cx="6188304"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12C86134-0683-4F31-9B1D-873340397756}"/>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2279041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Drawing Up Epinephrine</a:t>
            </a:r>
          </a:p>
          <a:p>
            <a:pPr marL="182880"/>
            <a:endParaRPr lang="en-US" sz="8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7D7ED20E-0EAD-4B04-BC92-24EE4732F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208" y="1447800"/>
            <a:ext cx="6257583" cy="418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4E3B787F-F6F2-436E-9422-36D5B709AC47}"/>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170694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895600" y="838200"/>
            <a:ext cx="6565751" cy="45339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endParaRPr lang="en-US" sz="3600" dirty="0">
              <a:latin typeface="Times New Roman" panose="02020603050405020304" pitchFamily="18" charset="0"/>
              <a:cs typeface="Times New Roman" panose="02020603050405020304" pitchFamily="18" charset="0"/>
            </a:endParaRPr>
          </a:p>
          <a:p>
            <a:pPr marL="182880"/>
            <a:r>
              <a:rPr lang="en-US" sz="4000" dirty="0">
                <a:latin typeface="Times New Roman" panose="02020603050405020304" pitchFamily="18" charset="0"/>
                <a:cs typeface="Times New Roman" panose="02020603050405020304" pitchFamily="18" charset="0"/>
              </a:rPr>
              <a:t>Objectives</a:t>
            </a:r>
          </a:p>
          <a:p>
            <a:pPr marL="182880"/>
            <a:endParaRPr lang="en-US" dirty="0">
              <a:latin typeface="Times New Roman" panose="02020603050405020304" pitchFamily="18" charset="0"/>
              <a:cs typeface="Times New Roman" panose="02020603050405020304" pitchFamily="18" charset="0"/>
            </a:endParaRP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Review Anaphylaxis</a:t>
            </a:r>
          </a:p>
          <a:p>
            <a:pPr marL="64008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Demonstrate Medication Administration</a:t>
            </a:r>
          </a:p>
          <a:p>
            <a:pPr marL="64008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Ensure Safe Injection Practices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B3D88454-F0EA-4FC8-939D-6535AD8A4221}"/>
              </a:ext>
            </a:extLst>
          </p:cNvPr>
          <p:cNvPicPr>
            <a:picLocks noChangeAspect="1"/>
          </p:cNvPicPr>
          <p:nvPr/>
        </p:nvPicPr>
        <p:blipFill>
          <a:blip r:embed="rId4"/>
          <a:stretch>
            <a:fillRect/>
          </a:stretch>
        </p:blipFill>
        <p:spPr>
          <a:xfrm>
            <a:off x="76200" y="98187"/>
            <a:ext cx="946404" cy="1128941"/>
          </a:xfrm>
          <a:prstGeom prst="rect">
            <a:avLst/>
          </a:prstGeom>
        </p:spPr>
      </p:pic>
    </p:spTree>
    <p:extLst>
      <p:ext uri="{BB962C8B-B14F-4D97-AF65-F5344CB8AC3E}">
        <p14:creationId xmlns:p14="http://schemas.microsoft.com/office/powerpoint/2010/main" val="3988729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Clean Top of the Vial</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2DC85518-8147-4202-B1C6-2F6D64C22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609" y="1371600"/>
            <a:ext cx="6264781" cy="347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52F59E34-8ADE-4208-8240-21CBEE86BF2D}"/>
              </a:ext>
            </a:extLst>
          </p:cNvPr>
          <p:cNvSpPr txBox="1"/>
          <p:nvPr/>
        </p:nvSpPr>
        <p:spPr>
          <a:xfrm>
            <a:off x="3200400" y="5225534"/>
            <a:ext cx="5943600" cy="369332"/>
          </a:xfrm>
          <a:prstGeom prst="rect">
            <a:avLst/>
          </a:prstGeom>
          <a:solidFill>
            <a:srgbClr val="FFF5D5"/>
          </a:solidFill>
        </p:spPr>
        <p:txBody>
          <a:bodyPr wrap="square" rtlCol="0">
            <a:spAutoFit/>
          </a:bodyPr>
          <a:lstStyle/>
          <a:p>
            <a:r>
              <a:rPr lang="en-US" dirty="0"/>
              <a:t>Clean vial top with alcohol pad before injecting needle.</a:t>
            </a:r>
          </a:p>
        </p:txBody>
      </p:sp>
      <p:pic>
        <p:nvPicPr>
          <p:cNvPr id="5" name="Picture 4" descr="Logo&#10;&#10;Description automatically generated">
            <a:extLst>
              <a:ext uri="{FF2B5EF4-FFF2-40B4-BE49-F238E27FC236}">
                <a16:creationId xmlns:a16="http://schemas.microsoft.com/office/drawing/2014/main" id="{3D75B429-D0B4-4CC9-95FC-1DB86E6242EE}"/>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2620202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562100" y="304800"/>
            <a:ext cx="90678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Expel any Additional Air or Fluid</a:t>
            </a:r>
          </a:p>
          <a:p>
            <a:pPr marL="182880"/>
            <a:endParaRPr lang="en-US" sz="800"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E200A78E-9846-41C2-B3ED-B0B211A56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206" y="1250410"/>
            <a:ext cx="2543175" cy="5302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a:extLst>
              <a:ext uri="{FF2B5EF4-FFF2-40B4-BE49-F238E27FC236}">
                <a16:creationId xmlns:a16="http://schemas.microsoft.com/office/drawing/2014/main" id="{29412B6D-16BD-4B00-BD0E-B28C021D7E14}"/>
              </a:ext>
            </a:extLst>
          </p:cNvPr>
          <p:cNvSpPr txBox="1">
            <a:spLocks/>
          </p:cNvSpPr>
          <p:nvPr/>
        </p:nvSpPr>
        <p:spPr>
          <a:xfrm>
            <a:off x="4800600" y="1828800"/>
            <a:ext cx="5829300" cy="3200400"/>
          </a:xfrm>
          <a:prstGeom prst="rect">
            <a:avLst/>
          </a:prstGeom>
          <a:solidFill>
            <a:srgbClr val="FFFAEB"/>
          </a:solidFill>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buFont typeface="Arial" charset="0"/>
              <a:buNone/>
            </a:pPr>
            <a:r>
              <a:rPr lang="en-US" dirty="0"/>
              <a:t>Discard needles that touch hands, surfaces or non-sterile objects</a:t>
            </a:r>
          </a:p>
          <a:p>
            <a:pPr lvl="1">
              <a:buClr>
                <a:srgbClr val="FFC000"/>
              </a:buClr>
              <a:buFont typeface="Arial" panose="020B0604020202020204" pitchFamily="34" charset="0"/>
              <a:buChar char="•"/>
            </a:pPr>
            <a:r>
              <a:rPr lang="en-US" dirty="0"/>
              <a:t>Surfaces and hands contain microbes (germs)</a:t>
            </a:r>
          </a:p>
          <a:p>
            <a:pPr lvl="1">
              <a:buClr>
                <a:srgbClr val="FFC000"/>
              </a:buClr>
              <a:buFont typeface="Arial" panose="020B0604020202020204" pitchFamily="34" charset="0"/>
              <a:buChar char="•"/>
            </a:pPr>
            <a:r>
              <a:rPr lang="en-US" dirty="0"/>
              <a:t>Sterile devices become non-sterile if touched.</a:t>
            </a:r>
          </a:p>
        </p:txBody>
      </p:sp>
      <p:pic>
        <p:nvPicPr>
          <p:cNvPr id="6" name="Picture 5" descr="Logo&#10;&#10;Description automatically generated">
            <a:extLst>
              <a:ext uri="{FF2B5EF4-FFF2-40B4-BE49-F238E27FC236}">
                <a16:creationId xmlns:a16="http://schemas.microsoft.com/office/drawing/2014/main" id="{C414C00A-9759-494F-8F42-F710401B0347}"/>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1779881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143000" y="304800"/>
            <a:ext cx="108966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Procedure if Needle Becomes Contaminated</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1AEC17F3-769D-401C-B302-DCC0BE1F7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542" y="1800225"/>
            <a:ext cx="342525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a:extLst>
              <a:ext uri="{FF2B5EF4-FFF2-40B4-BE49-F238E27FC236}">
                <a16:creationId xmlns:a16="http://schemas.microsoft.com/office/drawing/2014/main" id="{FC4860ED-157D-4F65-B2A3-C25D030944BF}"/>
              </a:ext>
            </a:extLst>
          </p:cNvPr>
          <p:cNvSpPr txBox="1">
            <a:spLocks/>
          </p:cNvSpPr>
          <p:nvPr/>
        </p:nvSpPr>
        <p:spPr>
          <a:xfrm>
            <a:off x="5901447" y="1800225"/>
            <a:ext cx="5638800" cy="2919413"/>
          </a:xfrm>
          <a:prstGeom prst="rect">
            <a:avLst/>
          </a:prstGeom>
          <a:solidFill>
            <a:srgbClr val="FFFAEB"/>
          </a:solidFill>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FC000"/>
              </a:buClr>
              <a:buFont typeface="Arial" panose="020B0604020202020204" pitchFamily="34" charset="0"/>
              <a:buChar char="•"/>
            </a:pPr>
            <a:r>
              <a:rPr lang="en-US" sz="2800" dirty="0"/>
              <a:t>Discard any needle that touch hands, surfaces or non-sterile objects.  </a:t>
            </a:r>
          </a:p>
          <a:p>
            <a:pPr>
              <a:buClr>
                <a:srgbClr val="FFC000"/>
              </a:buClr>
              <a:buFont typeface="Arial" panose="020B0604020202020204" pitchFamily="34" charset="0"/>
              <a:buChar char="•"/>
            </a:pPr>
            <a:r>
              <a:rPr lang="en-US" sz="2800" dirty="0"/>
              <a:t>Replace gloves.</a:t>
            </a:r>
          </a:p>
          <a:p>
            <a:pPr>
              <a:buClr>
                <a:srgbClr val="FFC000"/>
              </a:buClr>
              <a:buFont typeface="Arial" panose="020B0604020202020204" pitchFamily="34" charset="0"/>
              <a:buChar char="•"/>
            </a:pPr>
            <a:r>
              <a:rPr lang="en-US" sz="2800" dirty="0"/>
              <a:t>Replace needle with new sterile needle before injecting patient.</a:t>
            </a:r>
          </a:p>
        </p:txBody>
      </p:sp>
      <p:pic>
        <p:nvPicPr>
          <p:cNvPr id="5" name="Picture 4" descr="Logo&#10;&#10;Description automatically generated">
            <a:extLst>
              <a:ext uri="{FF2B5EF4-FFF2-40B4-BE49-F238E27FC236}">
                <a16:creationId xmlns:a16="http://schemas.microsoft.com/office/drawing/2014/main" id="{E34058CE-7ABF-407D-9539-39A4343902BE}"/>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4113782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3238500" y="457200"/>
            <a:ext cx="57150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5 - Inject</a:t>
            </a:r>
          </a:p>
          <a:p>
            <a:pPr marL="182880"/>
            <a:endParaRPr lang="en-US" sz="800"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B511EDA-98D7-4989-A27C-8D1308B7C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1295400"/>
            <a:ext cx="1905000" cy="530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CF7374BF-5979-4157-8D96-D5581983B1B8}"/>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3434554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362200" y="457200"/>
            <a:ext cx="74676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Intramuscular (IM) Injection</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176F6E37-6414-47BA-9DA8-B65302F03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600" y="1600200"/>
            <a:ext cx="5840800" cy="449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18F7BB22-619E-42DF-A319-AF1FB499F275}"/>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2646101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3238500" y="457200"/>
            <a:ext cx="57150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6 - Document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a16="http://schemas.microsoft.com/office/drawing/2014/main" id="{3562EF9B-F151-4BD4-BEC0-404096A1E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1295400"/>
            <a:ext cx="1904999" cy="530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B2227272-A7E7-4344-9A65-95A3199D3E23}"/>
              </a:ext>
            </a:extLst>
          </p:cNvPr>
          <p:cNvPicPr>
            <a:picLocks noChangeAspect="1"/>
          </p:cNvPicPr>
          <p:nvPr/>
        </p:nvPicPr>
        <p:blipFill>
          <a:blip r:embed="rId5"/>
          <a:stretch>
            <a:fillRect/>
          </a:stretch>
        </p:blipFill>
        <p:spPr>
          <a:xfrm>
            <a:off x="76200" y="98187"/>
            <a:ext cx="946404" cy="1128941"/>
          </a:xfrm>
          <a:prstGeom prst="rect">
            <a:avLst/>
          </a:prstGeom>
        </p:spPr>
      </p:pic>
      <p:sp>
        <p:nvSpPr>
          <p:cNvPr id="2" name="Rectangle 1">
            <a:extLst>
              <a:ext uri="{FF2B5EF4-FFF2-40B4-BE49-F238E27FC236}">
                <a16:creationId xmlns:a16="http://schemas.microsoft.com/office/drawing/2014/main" id="{47243D6B-10AA-4AA8-9D06-DAEC57C35F96}"/>
              </a:ext>
            </a:extLst>
          </p:cNvPr>
          <p:cNvSpPr/>
          <p:nvPr/>
        </p:nvSpPr>
        <p:spPr>
          <a:xfrm>
            <a:off x="5334000" y="4038600"/>
            <a:ext cx="16002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51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3238500" y="457200"/>
            <a:ext cx="57150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6 - Document</a:t>
            </a:r>
          </a:p>
          <a:p>
            <a:pPr marL="182880"/>
            <a:endParaRPr lang="en-US" sz="8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455F072F-D8B9-4891-B6E7-0C7F2D988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76400"/>
            <a:ext cx="5866414"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Logo&#10;&#10;Description automatically generated">
            <a:extLst>
              <a:ext uri="{FF2B5EF4-FFF2-40B4-BE49-F238E27FC236}">
                <a16:creationId xmlns:a16="http://schemas.microsoft.com/office/drawing/2014/main" id="{9C68419A-4DF7-46E9-8F82-10C35B6F51EA}"/>
              </a:ext>
            </a:extLst>
          </p:cNvPr>
          <p:cNvPicPr>
            <a:picLocks noChangeAspect="1"/>
          </p:cNvPicPr>
          <p:nvPr/>
        </p:nvPicPr>
        <p:blipFill>
          <a:blip r:embed="rId5"/>
          <a:stretch>
            <a:fillRect/>
          </a:stretch>
        </p:blipFill>
        <p:spPr>
          <a:xfrm>
            <a:off x="76200" y="98187"/>
            <a:ext cx="946404" cy="1128941"/>
          </a:xfrm>
          <a:prstGeom prst="rect">
            <a:avLst/>
          </a:prstGeom>
        </p:spPr>
      </p:pic>
    </p:spTree>
    <p:extLst>
      <p:ext uri="{BB962C8B-B14F-4D97-AF65-F5344CB8AC3E}">
        <p14:creationId xmlns:p14="http://schemas.microsoft.com/office/powerpoint/2010/main" val="3979961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286000" y="304800"/>
            <a:ext cx="73533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Group Content Knowledge Test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9C68419A-4DF7-46E9-8F82-10C35B6F51EA}"/>
              </a:ext>
            </a:extLst>
          </p:cNvPr>
          <p:cNvPicPr>
            <a:picLocks noChangeAspect="1"/>
          </p:cNvPicPr>
          <p:nvPr/>
        </p:nvPicPr>
        <p:blipFill>
          <a:blip r:embed="rId4"/>
          <a:stretch>
            <a:fillRect/>
          </a:stretch>
        </p:blipFill>
        <p:spPr>
          <a:xfrm>
            <a:off x="76200" y="98187"/>
            <a:ext cx="946404" cy="1128941"/>
          </a:xfrm>
          <a:prstGeom prst="rect">
            <a:avLst/>
          </a:prstGeom>
        </p:spPr>
      </p:pic>
      <p:sp>
        <p:nvSpPr>
          <p:cNvPr id="7" name="TextBox 6">
            <a:extLst>
              <a:ext uri="{FF2B5EF4-FFF2-40B4-BE49-F238E27FC236}">
                <a16:creationId xmlns:a16="http://schemas.microsoft.com/office/drawing/2014/main" id="{E61A1B88-B4F1-4F4F-A0AD-954032DBBDC0}"/>
              </a:ext>
            </a:extLst>
          </p:cNvPr>
          <p:cNvSpPr txBox="1"/>
          <p:nvPr/>
        </p:nvSpPr>
        <p:spPr>
          <a:xfrm>
            <a:off x="1776919" y="1447800"/>
            <a:ext cx="6094378" cy="3758273"/>
          </a:xfrm>
          <a:prstGeom prst="rect">
            <a:avLst/>
          </a:prstGeom>
          <a:noFill/>
        </p:spPr>
        <p:txBody>
          <a:bodyPr wrap="square">
            <a:spAutoFit/>
          </a:bodyPr>
          <a:lstStyle/>
          <a:p>
            <a:pPr marL="76200" marR="0">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1.) What is anaphylaxis?</a:t>
            </a:r>
          </a:p>
          <a:p>
            <a:pPr marL="76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215"/>
              </a:spcBef>
              <a:spcAft>
                <a:spcPts val="0"/>
              </a:spcAft>
              <a:buSzPts val="1200"/>
              <a:buFont typeface="Times New Roman" panose="02020603050405020304" pitchFamily="18" charset="0"/>
              <a:buAutoNum type="alphaUcPeriod"/>
              <a:tabLst>
                <a:tab pos="533400" algn="l"/>
              </a:tabLst>
            </a:pP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The same thing as an allergic</a:t>
            </a:r>
            <a:r>
              <a:rPr lang="en-US"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reaction</a:t>
            </a:r>
          </a:p>
          <a:p>
            <a:pPr marL="342900" marR="0" lvl="0" indent="-342900">
              <a:spcBef>
                <a:spcPts val="215"/>
              </a:spcBef>
              <a:spcAft>
                <a:spcPts val="0"/>
              </a:spcAft>
              <a:buSzPts val="1200"/>
              <a:buFont typeface="Times New Roman" panose="02020603050405020304" pitchFamily="18" charset="0"/>
              <a:buAutoNum type="alphaUcPeriod"/>
              <a:tabLst>
                <a:tab pos="533400" algn="l"/>
              </a:tabLst>
            </a:pPr>
            <a:endParaRPr lang="en-US"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20650" lvl="0" indent="-342900">
              <a:lnSpc>
                <a:spcPct val="115000"/>
              </a:lnSpc>
              <a:spcBef>
                <a:spcPts val="205"/>
              </a:spcBef>
              <a:spcAft>
                <a:spcPts val="0"/>
              </a:spcAft>
              <a:buSzPts val="1200"/>
              <a:buFont typeface="Times New Roman" panose="02020603050405020304" pitchFamily="18" charset="0"/>
              <a:buAutoNum type="alphaUcPeriod"/>
              <a:tabLst>
                <a:tab pos="533400" algn="l"/>
              </a:tabLst>
            </a:pP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An acute, life-threatening allergic reaction, that occurs within seconds, to an antigen which the body</a:t>
            </a:r>
            <a:r>
              <a:rPr lang="en-US"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has become</a:t>
            </a:r>
            <a:r>
              <a:rPr lang="en-US"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hypersensitive</a:t>
            </a:r>
          </a:p>
          <a:p>
            <a:pPr marL="342900" marR="120650" lvl="0" indent="-342900">
              <a:lnSpc>
                <a:spcPct val="115000"/>
              </a:lnSpc>
              <a:spcBef>
                <a:spcPts val="205"/>
              </a:spcBef>
              <a:spcAft>
                <a:spcPts val="0"/>
              </a:spcAft>
              <a:buSzPts val="1200"/>
              <a:buFont typeface="Times New Roman" panose="02020603050405020304" pitchFamily="18" charset="0"/>
              <a:buAutoNum type="alphaUcPeriod"/>
              <a:tabLst>
                <a:tab pos="533400" algn="l"/>
              </a:tabLst>
            </a:pPr>
            <a:endParaRPr lang="en-US"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ts val="1375"/>
              </a:lnSpc>
              <a:spcBef>
                <a:spcPts val="0"/>
              </a:spcBef>
              <a:spcAft>
                <a:spcPts val="0"/>
              </a:spcAft>
              <a:buSzPts val="1200"/>
              <a:buFont typeface="Times New Roman" panose="02020603050405020304" pitchFamily="18" charset="0"/>
              <a:buAutoNum type="alphaUcPeriod"/>
              <a:tabLst>
                <a:tab pos="533400" algn="l"/>
              </a:tabLst>
            </a:pP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A condition in which the immune system reacts abnormally to a foreign</a:t>
            </a:r>
            <a:r>
              <a:rPr lang="en-US"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substance</a:t>
            </a:r>
          </a:p>
          <a:p>
            <a:pPr marL="342900" marR="0" lvl="0" indent="-342900">
              <a:lnSpc>
                <a:spcPts val="1375"/>
              </a:lnSpc>
              <a:spcBef>
                <a:spcPts val="0"/>
              </a:spcBef>
              <a:spcAft>
                <a:spcPts val="0"/>
              </a:spcAft>
              <a:buSzPts val="1200"/>
              <a:buFont typeface="Times New Roman" panose="02020603050405020304" pitchFamily="18" charset="0"/>
              <a:buAutoNum type="alphaUcPeriod"/>
              <a:tabLst>
                <a:tab pos="533400" algn="l"/>
              </a:tabLst>
            </a:pPr>
            <a:endParaRPr lang="en-US"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440690" lvl="0" indent="-342900">
              <a:lnSpc>
                <a:spcPct val="115000"/>
              </a:lnSpc>
              <a:spcBef>
                <a:spcPts val="205"/>
              </a:spcBef>
              <a:spcAft>
                <a:spcPts val="0"/>
              </a:spcAft>
              <a:buSzPts val="1200"/>
              <a:buFont typeface="Times New Roman" panose="02020603050405020304" pitchFamily="18" charset="0"/>
              <a:buAutoNum type="alphaUcPeriod"/>
              <a:tabLst>
                <a:tab pos="533400" algn="l"/>
              </a:tabLst>
            </a:pP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Hypersensitivity of the immune system to something in the environment that normally causes</a:t>
            </a:r>
            <a:r>
              <a:rPr lang="en-US" spc="-1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little problem</a:t>
            </a:r>
            <a:endParaRPr lang="en-US" spc="-5"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598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286000" y="304800"/>
            <a:ext cx="73533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Group Content Knowledge Test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9C68419A-4DF7-46E9-8F82-10C35B6F51EA}"/>
              </a:ext>
            </a:extLst>
          </p:cNvPr>
          <p:cNvPicPr>
            <a:picLocks noChangeAspect="1"/>
          </p:cNvPicPr>
          <p:nvPr/>
        </p:nvPicPr>
        <p:blipFill>
          <a:blip r:embed="rId4"/>
          <a:stretch>
            <a:fillRect/>
          </a:stretch>
        </p:blipFill>
        <p:spPr>
          <a:xfrm>
            <a:off x="76200" y="98187"/>
            <a:ext cx="946404" cy="1128941"/>
          </a:xfrm>
          <a:prstGeom prst="rect">
            <a:avLst/>
          </a:prstGeom>
        </p:spPr>
      </p:pic>
      <p:sp>
        <p:nvSpPr>
          <p:cNvPr id="8" name="TextBox 7">
            <a:extLst>
              <a:ext uri="{FF2B5EF4-FFF2-40B4-BE49-F238E27FC236}">
                <a16:creationId xmlns:a16="http://schemas.microsoft.com/office/drawing/2014/main" id="{E89A5FBD-DBF7-43ED-B3F3-4A221515BEE9}"/>
              </a:ext>
            </a:extLst>
          </p:cNvPr>
          <p:cNvSpPr txBox="1"/>
          <p:nvPr/>
        </p:nvSpPr>
        <p:spPr>
          <a:xfrm>
            <a:off x="1981200" y="1572081"/>
            <a:ext cx="6094378" cy="3041858"/>
          </a:xfrm>
          <a:prstGeom prst="rect">
            <a:avLst/>
          </a:prstGeom>
          <a:noFill/>
        </p:spPr>
        <p:txBody>
          <a:bodyPr wrap="square">
            <a:spAutoFit/>
          </a:bodyPr>
          <a:lstStyle/>
          <a:p>
            <a:pPr marL="75565" marR="0">
              <a:spcBef>
                <a:spcPts val="0"/>
              </a:spcBef>
              <a:spcAft>
                <a:spcPts val="0"/>
              </a:spcAft>
              <a:tabLst>
                <a:tab pos="2802255"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spc="1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Administration</a:t>
            </a:r>
            <a:r>
              <a:rPr lang="en-US" sz="18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is the lifesaving treatment of</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anaphylaxis:</a:t>
            </a:r>
          </a:p>
          <a:p>
            <a:pPr marL="75565" marR="0">
              <a:spcBef>
                <a:spcPts val="0"/>
              </a:spcBef>
              <a:spcAft>
                <a:spcPts val="0"/>
              </a:spcAft>
              <a:tabLst>
                <a:tab pos="280225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Benadryl</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Epinephrine</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1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Steroids</a:t>
            </a:r>
          </a:p>
          <a:p>
            <a:pPr marL="342900" marR="0" lvl="0" indent="-342900">
              <a:spcBef>
                <a:spcPts val="21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Albuterol</a:t>
            </a: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217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286000" y="304800"/>
            <a:ext cx="73533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Group Content Knowledge Test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9C68419A-4DF7-46E9-8F82-10C35B6F51EA}"/>
              </a:ext>
            </a:extLst>
          </p:cNvPr>
          <p:cNvPicPr>
            <a:picLocks noChangeAspect="1"/>
          </p:cNvPicPr>
          <p:nvPr/>
        </p:nvPicPr>
        <p:blipFill>
          <a:blip r:embed="rId4"/>
          <a:stretch>
            <a:fillRect/>
          </a:stretch>
        </p:blipFill>
        <p:spPr>
          <a:xfrm>
            <a:off x="76200" y="98187"/>
            <a:ext cx="946404" cy="1128941"/>
          </a:xfrm>
          <a:prstGeom prst="rect">
            <a:avLst/>
          </a:prstGeom>
        </p:spPr>
      </p:pic>
      <p:sp>
        <p:nvSpPr>
          <p:cNvPr id="7" name="TextBox 6">
            <a:extLst>
              <a:ext uri="{FF2B5EF4-FFF2-40B4-BE49-F238E27FC236}">
                <a16:creationId xmlns:a16="http://schemas.microsoft.com/office/drawing/2014/main" id="{A130CA86-7EF1-4DD4-8059-ACD231F48445}"/>
              </a:ext>
            </a:extLst>
          </p:cNvPr>
          <p:cNvSpPr txBox="1"/>
          <p:nvPr/>
        </p:nvSpPr>
        <p:spPr>
          <a:xfrm>
            <a:off x="1828800" y="1676400"/>
            <a:ext cx="6094378" cy="3041858"/>
          </a:xfrm>
          <a:prstGeom prst="rect">
            <a:avLst/>
          </a:prstGeom>
          <a:noFill/>
        </p:spPr>
        <p:txBody>
          <a:bodyPr wrap="square">
            <a:spAutoFit/>
          </a:bodyPr>
          <a:lstStyle/>
          <a:p>
            <a:pPr marL="75565" marR="0">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3.) Which patient would receive an adult dose of Epinephrine in the case of anaphylaxis?</a:t>
            </a:r>
          </a:p>
          <a:p>
            <a:pPr marL="75565"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pc="-5" dirty="0">
                <a:latin typeface="Times New Roman" panose="02020603050405020304" pitchFamily="18" charset="0"/>
                <a:ea typeface="Times New Roman" panose="02020603050405020304" pitchFamily="18" charset="0"/>
                <a:cs typeface="Times New Roman" panose="02020603050405020304" pitchFamily="18" charset="0"/>
              </a:rPr>
              <a:t>p</a:t>
            </a: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atient that weighs 24 kg</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1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A patient that weighs </a:t>
            </a:r>
            <a:r>
              <a:rPr lang="en-US" spc="-5" dirty="0">
                <a:latin typeface="Times New Roman" panose="02020603050405020304" pitchFamily="18" charset="0"/>
                <a:ea typeface="Times New Roman" panose="02020603050405020304" pitchFamily="18" charset="0"/>
                <a:cs typeface="Times New Roman" panose="02020603050405020304" pitchFamily="18" charset="0"/>
              </a:rPr>
              <a:t>11 </a:t>
            </a: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kg</a:t>
            </a:r>
          </a:p>
          <a:p>
            <a:pPr marL="342900" marR="0" lvl="0" indent="-342900">
              <a:spcBef>
                <a:spcPts val="21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A patient that weighs 23 kg</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A patient that weighs 35 kg</a:t>
            </a: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46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207E74E-7F79-4B96-BAF0-6FFF5909E97B}"/>
              </a:ext>
            </a:extLst>
          </p:cNvPr>
          <p:cNvSpPr txBox="1">
            <a:spLocks/>
          </p:cNvSpPr>
          <p:nvPr/>
        </p:nvSpPr>
        <p:spPr>
          <a:xfrm>
            <a:off x="1447800" y="1227128"/>
            <a:ext cx="7696200" cy="5105400"/>
          </a:xfrm>
          <a:prstGeom prst="rect">
            <a:avLst/>
          </a:prstGeom>
          <a:solidFill>
            <a:schemeClr val="bg1"/>
          </a:solidFill>
        </p:spPr>
        <p:txBody>
          <a:bodyPr>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73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Demonstrate the EMT provider level can safely draw and give intramuscular Epinephrine</a:t>
            </a:r>
          </a:p>
          <a:p>
            <a:pPr marL="3873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873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Why not continue to use auto-injectors?</a:t>
            </a:r>
          </a:p>
          <a:p>
            <a:pPr marL="576263" indent="284163">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Expense -$500-1000/vehicle</a:t>
            </a:r>
          </a:p>
          <a:p>
            <a:pPr marL="576263" indent="284163">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Potential injury to providers</a:t>
            </a:r>
          </a:p>
          <a:p>
            <a:pPr marL="576263" indent="284163">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Rarely used</a:t>
            </a:r>
          </a:p>
          <a:p>
            <a:pPr marL="576263" indent="284163">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873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Potential to save the EMS system millions while maintaining ability to treat patients </a:t>
            </a:r>
          </a:p>
        </p:txBody>
      </p:sp>
      <p:sp>
        <p:nvSpPr>
          <p:cNvPr id="3" name="Title 1">
            <a:extLst>
              <a:ext uri="{FF2B5EF4-FFF2-40B4-BE49-F238E27FC236}">
                <a16:creationId xmlns:a16="http://schemas.microsoft.com/office/drawing/2014/main" id="{1770F857-7D62-4FED-BF08-7A43F7556DBE}"/>
              </a:ext>
            </a:extLst>
          </p:cNvPr>
          <p:cNvSpPr txBox="1">
            <a:spLocks/>
          </p:cNvSpPr>
          <p:nvPr/>
        </p:nvSpPr>
        <p:spPr>
          <a:xfrm>
            <a:off x="1295400" y="243557"/>
            <a:ext cx="10820400" cy="8382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dirty="0">
                <a:latin typeface="Times New Roman" panose="02020603050405020304" pitchFamily="18" charset="0"/>
                <a:cs typeface="Times New Roman" panose="02020603050405020304" pitchFamily="18" charset="0"/>
              </a:rPr>
              <a:t>Why Allow EMTs to Draw and Inject Epinephrine?</a:t>
            </a:r>
          </a:p>
        </p:txBody>
      </p:sp>
      <p:pic>
        <p:nvPicPr>
          <p:cNvPr id="4" name="Picture 3" descr="Logo&#10;&#10;Description automatically generated">
            <a:extLst>
              <a:ext uri="{FF2B5EF4-FFF2-40B4-BE49-F238E27FC236}">
                <a16:creationId xmlns:a16="http://schemas.microsoft.com/office/drawing/2014/main" id="{76E7B241-3775-4C8F-8A4C-6E8329E29F21}"/>
              </a:ext>
            </a:extLst>
          </p:cNvPr>
          <p:cNvPicPr>
            <a:picLocks noChangeAspect="1"/>
          </p:cNvPicPr>
          <p:nvPr/>
        </p:nvPicPr>
        <p:blipFill>
          <a:blip r:embed="rId4"/>
          <a:stretch>
            <a:fillRect/>
          </a:stretch>
        </p:blipFill>
        <p:spPr>
          <a:xfrm>
            <a:off x="76200" y="98187"/>
            <a:ext cx="946404" cy="1128941"/>
          </a:xfrm>
          <a:prstGeom prst="rect">
            <a:avLst/>
          </a:prstGeom>
        </p:spPr>
      </p:pic>
    </p:spTree>
    <p:extLst>
      <p:ext uri="{BB962C8B-B14F-4D97-AF65-F5344CB8AC3E}">
        <p14:creationId xmlns:p14="http://schemas.microsoft.com/office/powerpoint/2010/main" val="2700501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286000" y="304800"/>
            <a:ext cx="73533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Group Content Knowledge Test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9C68419A-4DF7-46E9-8F82-10C35B6F51EA}"/>
              </a:ext>
            </a:extLst>
          </p:cNvPr>
          <p:cNvPicPr>
            <a:picLocks noChangeAspect="1"/>
          </p:cNvPicPr>
          <p:nvPr/>
        </p:nvPicPr>
        <p:blipFill>
          <a:blip r:embed="rId4"/>
          <a:stretch>
            <a:fillRect/>
          </a:stretch>
        </p:blipFill>
        <p:spPr>
          <a:xfrm>
            <a:off x="76200" y="98187"/>
            <a:ext cx="946404" cy="1128941"/>
          </a:xfrm>
          <a:prstGeom prst="rect">
            <a:avLst/>
          </a:prstGeom>
        </p:spPr>
      </p:pic>
      <p:sp>
        <p:nvSpPr>
          <p:cNvPr id="8" name="TextBox 7">
            <a:extLst>
              <a:ext uri="{FF2B5EF4-FFF2-40B4-BE49-F238E27FC236}">
                <a16:creationId xmlns:a16="http://schemas.microsoft.com/office/drawing/2014/main" id="{BD283F1F-94B8-44D9-BA54-7E0D6041D372}"/>
              </a:ext>
            </a:extLst>
          </p:cNvPr>
          <p:cNvSpPr txBox="1"/>
          <p:nvPr/>
        </p:nvSpPr>
        <p:spPr>
          <a:xfrm>
            <a:off x="1828800" y="1752600"/>
            <a:ext cx="6094378" cy="3093154"/>
          </a:xfrm>
          <a:prstGeom prst="rect">
            <a:avLst/>
          </a:prstGeom>
          <a:noFill/>
        </p:spPr>
        <p:txBody>
          <a:bodyPr wrap="square">
            <a:spAutoFit/>
          </a:bodyPr>
          <a:lstStyle/>
          <a:p>
            <a:pPr marL="0" marR="0">
              <a:spcBef>
                <a:spcPts val="37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4.) Where is the best place to administer Epinephrine in the presence of anaphylaxis?</a:t>
            </a:r>
          </a:p>
          <a:p>
            <a:pPr marL="0" marR="0">
              <a:spcBef>
                <a:spcPts val="37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Arm</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Thigh</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1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Buttocks</a:t>
            </a:r>
          </a:p>
          <a:p>
            <a:pPr marL="342900" marR="0" lvl="0" indent="-342900">
              <a:spcBef>
                <a:spcPts val="21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Veins</a:t>
            </a: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854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286000" y="304800"/>
            <a:ext cx="73533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Group Content Knowledge Test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9C68419A-4DF7-46E9-8F82-10C35B6F51EA}"/>
              </a:ext>
            </a:extLst>
          </p:cNvPr>
          <p:cNvPicPr>
            <a:picLocks noChangeAspect="1"/>
          </p:cNvPicPr>
          <p:nvPr/>
        </p:nvPicPr>
        <p:blipFill>
          <a:blip r:embed="rId4"/>
          <a:stretch>
            <a:fillRect/>
          </a:stretch>
        </p:blipFill>
        <p:spPr>
          <a:xfrm>
            <a:off x="76200" y="98187"/>
            <a:ext cx="946404" cy="1128941"/>
          </a:xfrm>
          <a:prstGeom prst="rect">
            <a:avLst/>
          </a:prstGeom>
        </p:spPr>
      </p:pic>
      <p:sp>
        <p:nvSpPr>
          <p:cNvPr id="7" name="TextBox 6">
            <a:extLst>
              <a:ext uri="{FF2B5EF4-FFF2-40B4-BE49-F238E27FC236}">
                <a16:creationId xmlns:a16="http://schemas.microsoft.com/office/drawing/2014/main" id="{4865F9B9-3D92-4E23-B7FC-07D0A62CF66F}"/>
              </a:ext>
            </a:extLst>
          </p:cNvPr>
          <p:cNvSpPr txBox="1"/>
          <p:nvPr/>
        </p:nvSpPr>
        <p:spPr>
          <a:xfrm>
            <a:off x="1752600" y="1676400"/>
            <a:ext cx="6094378" cy="3408112"/>
          </a:xfrm>
          <a:prstGeom prst="rect">
            <a:avLst/>
          </a:prstGeom>
          <a:noFill/>
        </p:spPr>
        <p:txBody>
          <a:bodyPr wrap="square">
            <a:spAutoFit/>
          </a:bodyPr>
          <a:lstStyle/>
          <a:p>
            <a:pPr marL="304165" marR="0" indent="-228600">
              <a:lnSpc>
                <a:spcPct val="115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5.) How long after administering Epinephrine should you expect for the signs and symptoms of anaphylaxis to improve?</a:t>
            </a:r>
          </a:p>
          <a:p>
            <a:pPr marL="304165" marR="0" indent="-22860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Immediately</a:t>
            </a:r>
          </a:p>
          <a:p>
            <a:pPr marL="342900" marR="0" lvl="0" indent="-342900">
              <a:spcBef>
                <a:spcPts val="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60 seconds</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3-5 minutes</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dirty="0">
                <a:effectLst/>
                <a:latin typeface="Times New Roman" panose="02020603050405020304" pitchFamily="18" charset="0"/>
                <a:ea typeface="Times New Roman" panose="02020603050405020304" pitchFamily="18" charset="0"/>
              </a:rPr>
              <a:t>D</a:t>
            </a:r>
            <a:r>
              <a:rPr lang="en-US" sz="14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10</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minutes</a:t>
            </a:r>
            <a:endParaRPr lang="en-US" dirty="0"/>
          </a:p>
        </p:txBody>
      </p:sp>
    </p:spTree>
    <p:extLst>
      <p:ext uri="{BB962C8B-B14F-4D97-AF65-F5344CB8AC3E}">
        <p14:creationId xmlns:p14="http://schemas.microsoft.com/office/powerpoint/2010/main" val="4207644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286000" y="304800"/>
            <a:ext cx="73533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Group Content Knowledge Test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9C68419A-4DF7-46E9-8F82-10C35B6F51EA}"/>
              </a:ext>
            </a:extLst>
          </p:cNvPr>
          <p:cNvPicPr>
            <a:picLocks noChangeAspect="1"/>
          </p:cNvPicPr>
          <p:nvPr/>
        </p:nvPicPr>
        <p:blipFill>
          <a:blip r:embed="rId4"/>
          <a:stretch>
            <a:fillRect/>
          </a:stretch>
        </p:blipFill>
        <p:spPr>
          <a:xfrm>
            <a:off x="76200" y="98187"/>
            <a:ext cx="946404" cy="1128941"/>
          </a:xfrm>
          <a:prstGeom prst="rect">
            <a:avLst/>
          </a:prstGeom>
        </p:spPr>
      </p:pic>
      <p:sp>
        <p:nvSpPr>
          <p:cNvPr id="8" name="TextBox 7">
            <a:extLst>
              <a:ext uri="{FF2B5EF4-FFF2-40B4-BE49-F238E27FC236}">
                <a16:creationId xmlns:a16="http://schemas.microsoft.com/office/drawing/2014/main" id="{4A4673E5-0094-4ABA-9E9B-2285A4EAECA6}"/>
              </a:ext>
            </a:extLst>
          </p:cNvPr>
          <p:cNvSpPr txBox="1"/>
          <p:nvPr/>
        </p:nvSpPr>
        <p:spPr>
          <a:xfrm>
            <a:off x="1752600" y="1600200"/>
            <a:ext cx="6094378" cy="3515834"/>
          </a:xfrm>
          <a:prstGeom prst="rect">
            <a:avLst/>
          </a:prstGeom>
          <a:noFill/>
        </p:spPr>
        <p:txBody>
          <a:bodyPr wrap="square">
            <a:spAutoFit/>
          </a:bodyPr>
          <a:lstStyle/>
          <a:p>
            <a:pPr marL="304800" marR="212725" indent="-228600">
              <a:lnSpc>
                <a:spcPct val="115000"/>
              </a:lnSpc>
              <a:spcBef>
                <a:spcPts val="5"/>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6.) What dose of Epinephrine would you give to a 12-year-old patient who weighs 81lbs or 35kg and is exhibiting symptoms of anaphylaxis?</a:t>
            </a:r>
          </a:p>
          <a:p>
            <a:pPr marL="304800" marR="212725" indent="-228600">
              <a:lnSpc>
                <a:spcPct val="115000"/>
              </a:lnSpc>
              <a:spcBef>
                <a:spcPts val="5"/>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375"/>
              </a:lnSpc>
              <a:spcBef>
                <a:spcPts val="0"/>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0.15 mg </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IM</a:t>
            </a:r>
          </a:p>
          <a:p>
            <a:pPr marL="342900" marR="0" lvl="0" indent="-342900">
              <a:lnSpc>
                <a:spcPts val="1375"/>
              </a:lnSpc>
              <a:spcBef>
                <a:spcPts val="0"/>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0"/>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1.5 mg </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IM</a:t>
            </a:r>
          </a:p>
          <a:p>
            <a:pPr marL="342900" marR="0" lvl="0" indent="-342900">
              <a:spcBef>
                <a:spcPts val="200"/>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20"/>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0.3 mg </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IM</a:t>
            </a:r>
          </a:p>
          <a:p>
            <a:pPr marL="342900" marR="0" lvl="0" indent="-342900">
              <a:spcBef>
                <a:spcPts val="220"/>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0"/>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3.0 mg </a:t>
            </a:r>
            <a:r>
              <a:rPr lang="en-US" sz="1800" spc="-20" dirty="0">
                <a:effectLst/>
                <a:latin typeface="Times New Roman" panose="02020603050405020304" pitchFamily="18" charset="0"/>
                <a:ea typeface="Times New Roman" panose="02020603050405020304" pitchFamily="18" charset="0"/>
                <a:cs typeface="Times New Roman" panose="02020603050405020304" pitchFamily="18" charset="0"/>
              </a:rPr>
              <a:t>IM</a:t>
            </a: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1840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286000" y="304800"/>
            <a:ext cx="73533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Group Content Knowledge Test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9C68419A-4DF7-46E9-8F82-10C35B6F51EA}"/>
              </a:ext>
            </a:extLst>
          </p:cNvPr>
          <p:cNvPicPr>
            <a:picLocks noChangeAspect="1"/>
          </p:cNvPicPr>
          <p:nvPr/>
        </p:nvPicPr>
        <p:blipFill>
          <a:blip r:embed="rId4"/>
          <a:stretch>
            <a:fillRect/>
          </a:stretch>
        </p:blipFill>
        <p:spPr>
          <a:xfrm>
            <a:off x="76200" y="98187"/>
            <a:ext cx="946404" cy="1128941"/>
          </a:xfrm>
          <a:prstGeom prst="rect">
            <a:avLst/>
          </a:prstGeom>
        </p:spPr>
      </p:pic>
      <p:sp>
        <p:nvSpPr>
          <p:cNvPr id="7" name="TextBox 6">
            <a:extLst>
              <a:ext uri="{FF2B5EF4-FFF2-40B4-BE49-F238E27FC236}">
                <a16:creationId xmlns:a16="http://schemas.microsoft.com/office/drawing/2014/main" id="{8D190BB5-0BAA-4DCA-A6E9-332E0132CFAB}"/>
              </a:ext>
            </a:extLst>
          </p:cNvPr>
          <p:cNvSpPr txBox="1"/>
          <p:nvPr/>
        </p:nvSpPr>
        <p:spPr>
          <a:xfrm>
            <a:off x="1752600" y="1676400"/>
            <a:ext cx="6094378" cy="3318857"/>
          </a:xfrm>
          <a:prstGeom prst="rect">
            <a:avLst/>
          </a:prstGeom>
          <a:noFill/>
        </p:spPr>
        <p:txBody>
          <a:bodyPr wrap="square">
            <a:spAutoFit/>
          </a:bodyPr>
          <a:lstStyle/>
          <a:p>
            <a:pPr marL="76200" marR="0">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7.) Which of the following are </a:t>
            </a: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expected side effects of Epinephrine?</a:t>
            </a:r>
          </a:p>
          <a:p>
            <a:pPr marL="76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Anxiety and</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palpitations</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1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Trembling or shaking of the hands or</a:t>
            </a:r>
            <a:r>
              <a:rPr lang="en-US" sz="18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feet</a:t>
            </a:r>
          </a:p>
          <a:p>
            <a:pPr marL="342900" marR="0" lvl="0" indent="-342900">
              <a:spcBef>
                <a:spcPts val="21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Headache and hypertension</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Increased wheezing</a:t>
            </a: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397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286000" y="304800"/>
            <a:ext cx="73533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Group Content Knowledge Test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9C68419A-4DF7-46E9-8F82-10C35B6F51EA}"/>
              </a:ext>
            </a:extLst>
          </p:cNvPr>
          <p:cNvPicPr>
            <a:picLocks noChangeAspect="1"/>
          </p:cNvPicPr>
          <p:nvPr/>
        </p:nvPicPr>
        <p:blipFill>
          <a:blip r:embed="rId4"/>
          <a:stretch>
            <a:fillRect/>
          </a:stretch>
        </p:blipFill>
        <p:spPr>
          <a:xfrm>
            <a:off x="76200" y="98187"/>
            <a:ext cx="946404" cy="1128941"/>
          </a:xfrm>
          <a:prstGeom prst="rect">
            <a:avLst/>
          </a:prstGeom>
        </p:spPr>
      </p:pic>
      <p:sp>
        <p:nvSpPr>
          <p:cNvPr id="8" name="TextBox 7">
            <a:extLst>
              <a:ext uri="{FF2B5EF4-FFF2-40B4-BE49-F238E27FC236}">
                <a16:creationId xmlns:a16="http://schemas.microsoft.com/office/drawing/2014/main" id="{A8874758-4FEB-4CB6-9EBF-CA9DDE2E3911}"/>
              </a:ext>
            </a:extLst>
          </p:cNvPr>
          <p:cNvSpPr txBox="1"/>
          <p:nvPr/>
        </p:nvSpPr>
        <p:spPr>
          <a:xfrm>
            <a:off x="1828800" y="1752600"/>
            <a:ext cx="6094378" cy="3318857"/>
          </a:xfrm>
          <a:prstGeom prst="rect">
            <a:avLst/>
          </a:prstGeom>
          <a:noFill/>
        </p:spPr>
        <p:txBody>
          <a:bodyPr wrap="square">
            <a:spAutoFit/>
          </a:bodyPr>
          <a:lstStyle/>
          <a:p>
            <a:pPr marL="76200" marR="0">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8.) Which of the following is a sign/symptom of an allergic reaction but does not indicate anaphylaxis?</a:t>
            </a:r>
          </a:p>
          <a:p>
            <a:pPr marL="762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21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Trouble</a:t>
            </a:r>
            <a:r>
              <a:rPr lang="en-US" sz="18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breathing</a:t>
            </a:r>
          </a:p>
          <a:p>
            <a:pPr marL="342900" marR="0" lvl="0" indent="-342900">
              <a:spcBef>
                <a:spcPts val="21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Red, swollen, and itchy skin at the site of a bee</a:t>
            </a:r>
            <a:r>
              <a:rPr lang="en-US" sz="18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sting</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Hypotension</a:t>
            </a:r>
          </a:p>
          <a:p>
            <a:pPr marL="342900" marR="0" lvl="0" indent="-342900">
              <a:spcBef>
                <a:spcPts val="205"/>
              </a:spcBef>
              <a:spcAft>
                <a:spcPts val="0"/>
              </a:spcAft>
              <a:buSzPts val="1200"/>
              <a:buFont typeface="Times New Roman" panose="02020603050405020304" pitchFamily="18" charset="0"/>
              <a:buAutoNum type="alphaUcPeriod"/>
              <a:tabLst>
                <a:tab pos="53340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3340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Confusion</a:t>
            </a: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334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268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286000" y="304800"/>
            <a:ext cx="73533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Group Content Knowledge Test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9C68419A-4DF7-46E9-8F82-10C35B6F51EA}"/>
              </a:ext>
            </a:extLst>
          </p:cNvPr>
          <p:cNvPicPr>
            <a:picLocks noChangeAspect="1"/>
          </p:cNvPicPr>
          <p:nvPr/>
        </p:nvPicPr>
        <p:blipFill>
          <a:blip r:embed="rId4"/>
          <a:stretch>
            <a:fillRect/>
          </a:stretch>
        </p:blipFill>
        <p:spPr>
          <a:xfrm>
            <a:off x="76200" y="98187"/>
            <a:ext cx="946404" cy="1128941"/>
          </a:xfrm>
          <a:prstGeom prst="rect">
            <a:avLst/>
          </a:prstGeom>
        </p:spPr>
      </p:pic>
      <p:sp>
        <p:nvSpPr>
          <p:cNvPr id="9" name="TextBox 8">
            <a:extLst>
              <a:ext uri="{FF2B5EF4-FFF2-40B4-BE49-F238E27FC236}">
                <a16:creationId xmlns:a16="http://schemas.microsoft.com/office/drawing/2014/main" id="{35E6FF5B-F17A-4348-AE0B-64804C48DB48}"/>
              </a:ext>
            </a:extLst>
          </p:cNvPr>
          <p:cNvSpPr txBox="1"/>
          <p:nvPr/>
        </p:nvSpPr>
        <p:spPr>
          <a:xfrm>
            <a:off x="1882302" y="1560796"/>
            <a:ext cx="6094378" cy="3736407"/>
          </a:xfrm>
          <a:prstGeom prst="rect">
            <a:avLst/>
          </a:prstGeom>
          <a:noFill/>
        </p:spPr>
        <p:txBody>
          <a:bodyPr wrap="square">
            <a:spAutoFit/>
          </a:bodyPr>
          <a:lstStyle/>
          <a:p>
            <a:pPr marL="362585" marR="0" indent="-287020">
              <a:lnSpc>
                <a:spcPct val="115000"/>
              </a:lnSpc>
              <a:spcBef>
                <a:spcPts val="370"/>
              </a:spcBef>
              <a:spcAft>
                <a:spcPts val="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09.) A 10-year-old patient who weighs 88lbs or 40kg is stung by a bee. Which of the following would be an indication that Epinephrine should be given?</a:t>
            </a:r>
          </a:p>
          <a:p>
            <a:pPr marL="362585" marR="0" indent="-287020">
              <a:lnSpc>
                <a:spcPct val="115000"/>
              </a:lnSpc>
              <a:spcBef>
                <a:spcPts val="37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ts val="1375"/>
              </a:lnSpc>
              <a:spcBef>
                <a:spcPts val="0"/>
              </a:spcBef>
              <a:spcAft>
                <a:spcPts val="0"/>
              </a:spcAft>
              <a:buSzPts val="1200"/>
              <a:buFont typeface="Times New Roman" panose="02020603050405020304" pitchFamily="18" charset="0"/>
              <a:buAutoNum type="alphaUcPeriod"/>
              <a:tabLst>
                <a:tab pos="591820" algn="l"/>
              </a:tabLst>
            </a:pP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Swollen lips</a:t>
            </a:r>
          </a:p>
          <a:p>
            <a:pPr marL="742950" marR="0" lvl="1" indent="-285750">
              <a:lnSpc>
                <a:spcPts val="1375"/>
              </a:lnSpc>
              <a:spcBef>
                <a:spcPts val="0"/>
              </a:spcBef>
              <a:spcAft>
                <a:spcPts val="0"/>
              </a:spcAft>
              <a:buSzPts val="1200"/>
              <a:buFont typeface="Times New Roman" panose="02020603050405020304" pitchFamily="18" charset="0"/>
              <a:buAutoNum type="alphaUcPeriod"/>
              <a:tabLst>
                <a:tab pos="591820" algn="l"/>
              </a:tabLst>
            </a:pPr>
            <a:endParaRPr lang="en-US" spc="-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215"/>
              </a:spcBef>
              <a:spcAft>
                <a:spcPts val="0"/>
              </a:spcAft>
              <a:buSzPts val="1200"/>
              <a:buFont typeface="Times New Roman" panose="02020603050405020304" pitchFamily="18" charset="0"/>
              <a:buAutoNum type="alphaUcPeriod"/>
              <a:tabLst>
                <a:tab pos="591820" algn="l"/>
              </a:tabLst>
            </a:pP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Hives on her</a:t>
            </a:r>
            <a:r>
              <a:rPr lang="en-US"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stomach</a:t>
            </a:r>
          </a:p>
          <a:p>
            <a:pPr marL="742950" marR="0" lvl="1" indent="-285750">
              <a:spcBef>
                <a:spcPts val="215"/>
              </a:spcBef>
              <a:spcAft>
                <a:spcPts val="0"/>
              </a:spcAft>
              <a:buSzPts val="1200"/>
              <a:buFont typeface="Times New Roman" panose="02020603050405020304" pitchFamily="18" charset="0"/>
              <a:buAutoNum type="alphaUcPeriod"/>
              <a:tabLst>
                <a:tab pos="591820" algn="l"/>
              </a:tabLst>
            </a:pPr>
            <a:endParaRPr lang="en-US" spc="-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205"/>
              </a:spcBef>
              <a:spcAft>
                <a:spcPts val="0"/>
              </a:spcAft>
              <a:buSzPts val="1200"/>
              <a:buFont typeface="Times New Roman" panose="02020603050405020304" pitchFamily="18" charset="0"/>
              <a:buAutoNum type="alphaUcPeriod"/>
              <a:tabLst>
                <a:tab pos="591820" algn="l"/>
              </a:tabLst>
            </a:pP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Localized angioedema that does not compromise the airway</a:t>
            </a:r>
          </a:p>
          <a:p>
            <a:pPr marL="742950" marR="0" lvl="1" indent="-285750">
              <a:spcBef>
                <a:spcPts val="205"/>
              </a:spcBef>
              <a:spcAft>
                <a:spcPts val="0"/>
              </a:spcAft>
              <a:buSzPts val="1200"/>
              <a:buFont typeface="Times New Roman" panose="02020603050405020304" pitchFamily="18" charset="0"/>
              <a:buAutoNum type="alphaUcPeriod"/>
              <a:tabLst>
                <a:tab pos="591820" algn="l"/>
              </a:tabLst>
            </a:pPr>
            <a:endParaRPr lang="en-US" spc="-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205"/>
              </a:spcBef>
              <a:spcAft>
                <a:spcPts val="0"/>
              </a:spcAft>
              <a:buSzPts val="1200"/>
              <a:buFont typeface="Times New Roman" panose="02020603050405020304" pitchFamily="18" charset="0"/>
              <a:buAutoNum type="alphaUcPeriod"/>
              <a:tabLst>
                <a:tab pos="591820" algn="l"/>
              </a:tabLst>
            </a:pP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Severe pain at the site of the</a:t>
            </a:r>
            <a:r>
              <a:rPr lang="en-US"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a:effectLst/>
                <a:latin typeface="Times New Roman" panose="02020603050405020304" pitchFamily="18" charset="0"/>
                <a:ea typeface="Times New Roman" panose="02020603050405020304" pitchFamily="18" charset="0"/>
                <a:cs typeface="Times New Roman" panose="02020603050405020304" pitchFamily="18" charset="0"/>
              </a:rPr>
              <a:t>sting</a:t>
            </a:r>
          </a:p>
          <a:p>
            <a:pPr marL="0" marR="0">
              <a:spcBef>
                <a:spcPts val="45"/>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621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286000" y="304800"/>
            <a:ext cx="73533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Group Content Knowledge Test</a:t>
            </a:r>
          </a:p>
          <a:p>
            <a:pPr marL="182880"/>
            <a:endParaRPr lang="en-US" sz="8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9C68419A-4DF7-46E9-8F82-10C35B6F51EA}"/>
              </a:ext>
            </a:extLst>
          </p:cNvPr>
          <p:cNvPicPr>
            <a:picLocks noChangeAspect="1"/>
          </p:cNvPicPr>
          <p:nvPr/>
        </p:nvPicPr>
        <p:blipFill>
          <a:blip r:embed="rId4"/>
          <a:stretch>
            <a:fillRect/>
          </a:stretch>
        </p:blipFill>
        <p:spPr>
          <a:xfrm>
            <a:off x="76200" y="98187"/>
            <a:ext cx="946404" cy="1128941"/>
          </a:xfrm>
          <a:prstGeom prst="rect">
            <a:avLst/>
          </a:prstGeom>
        </p:spPr>
      </p:pic>
      <p:sp>
        <p:nvSpPr>
          <p:cNvPr id="7" name="TextBox 6">
            <a:extLst>
              <a:ext uri="{FF2B5EF4-FFF2-40B4-BE49-F238E27FC236}">
                <a16:creationId xmlns:a16="http://schemas.microsoft.com/office/drawing/2014/main" id="{1F7828AE-E4DB-4CAD-B31C-6C315B0B4FB0}"/>
              </a:ext>
            </a:extLst>
          </p:cNvPr>
          <p:cNvSpPr txBox="1"/>
          <p:nvPr/>
        </p:nvSpPr>
        <p:spPr>
          <a:xfrm>
            <a:off x="1828800" y="1597729"/>
            <a:ext cx="6094378" cy="3041858"/>
          </a:xfrm>
          <a:prstGeom prst="rect">
            <a:avLst/>
          </a:prstGeom>
          <a:noFill/>
        </p:spPr>
        <p:txBody>
          <a:bodyPr wrap="square">
            <a:spAutoFit/>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10.) Which of the following MUST be reassessed every five minutes after Epinephrine is administered: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9182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Pain</a:t>
            </a:r>
          </a:p>
          <a:p>
            <a:pPr marL="342900" marR="0" lvl="0" indent="-342900">
              <a:spcBef>
                <a:spcPts val="205"/>
              </a:spcBef>
              <a:spcAft>
                <a:spcPts val="0"/>
              </a:spcAft>
              <a:buSzPts val="1200"/>
              <a:buFont typeface="Times New Roman" panose="02020603050405020304" pitchFamily="18" charset="0"/>
              <a:buAutoNum type="alphaUcPeriod"/>
              <a:tabLst>
                <a:tab pos="59182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0"/>
              </a:spcBef>
              <a:spcAft>
                <a:spcPts val="0"/>
              </a:spcAft>
              <a:buSzPts val="1200"/>
              <a:buFont typeface="Times New Roman" panose="02020603050405020304" pitchFamily="18" charset="0"/>
              <a:buAutoNum type="alphaUcPeriod"/>
              <a:tabLst>
                <a:tab pos="59182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Anxiety</a:t>
            </a:r>
            <a:r>
              <a:rPr lang="en-US" sz="18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level</a:t>
            </a:r>
          </a:p>
          <a:p>
            <a:pPr marL="342900" marR="0" lvl="0" indent="-342900">
              <a:spcBef>
                <a:spcPts val="200"/>
              </a:spcBef>
              <a:spcAft>
                <a:spcPts val="0"/>
              </a:spcAft>
              <a:buSzPts val="1200"/>
              <a:buFont typeface="Times New Roman" panose="02020603050405020304" pitchFamily="18" charset="0"/>
              <a:buAutoNum type="alphaUcPeriod"/>
              <a:tabLst>
                <a:tab pos="591820" algn="l"/>
              </a:tabLst>
            </a:pPr>
            <a:endParaRPr lang="en-US" sz="1800" spc="-5"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91820" algn="l"/>
              </a:tabLst>
            </a:pP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Capillary</a:t>
            </a:r>
            <a:r>
              <a:rPr lang="en-US"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rPr>
              <a:t>refill</a:t>
            </a:r>
          </a:p>
          <a:p>
            <a:pPr marL="342900" marR="0" lvl="0" indent="-342900">
              <a:spcBef>
                <a:spcPts val="205"/>
              </a:spcBef>
              <a:spcAft>
                <a:spcPts val="0"/>
              </a:spcAft>
              <a:buSzPts val="1200"/>
              <a:buFont typeface="Times New Roman" panose="02020603050405020304" pitchFamily="18" charset="0"/>
              <a:buAutoNum type="alphaUcPeriod"/>
              <a:tabLst>
                <a:tab pos="591820" algn="l"/>
              </a:tabLst>
            </a:pPr>
            <a:endParaRPr lang="en-US" sz="1800" spc="-5"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205"/>
              </a:spcBef>
              <a:spcAft>
                <a:spcPts val="0"/>
              </a:spcAft>
              <a:buSzPts val="1200"/>
              <a:buFont typeface="Times New Roman" panose="02020603050405020304" pitchFamily="18" charset="0"/>
              <a:buAutoNum type="alphaUcPeriod"/>
              <a:tabLst>
                <a:tab pos="59182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Work of</a:t>
            </a:r>
            <a:r>
              <a:rPr lang="en-US" sz="18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breathing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617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3238500" y="457200"/>
            <a:ext cx="5715000" cy="762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Next Steps</a:t>
            </a:r>
          </a:p>
          <a:p>
            <a:pPr marL="182880"/>
            <a:endParaRPr lang="en-US" sz="800" dirty="0">
              <a:latin typeface="Times New Roman" panose="02020603050405020304" pitchFamily="18"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1813A5D3-E14E-4700-9F8B-AB3A51E5CB53}"/>
              </a:ext>
            </a:extLst>
          </p:cNvPr>
          <p:cNvPicPr>
            <a:picLocks noChangeAspect="1"/>
          </p:cNvPicPr>
          <p:nvPr/>
        </p:nvPicPr>
        <p:blipFill>
          <a:blip r:embed="rId4"/>
          <a:stretch>
            <a:fillRect/>
          </a:stretch>
        </p:blipFill>
        <p:spPr>
          <a:xfrm>
            <a:off x="76200" y="98187"/>
            <a:ext cx="946404" cy="1128941"/>
          </a:xfrm>
          <a:prstGeom prst="rect">
            <a:avLst/>
          </a:prstGeom>
        </p:spPr>
      </p:pic>
      <p:sp>
        <p:nvSpPr>
          <p:cNvPr id="2" name="TextBox 1">
            <a:extLst>
              <a:ext uri="{FF2B5EF4-FFF2-40B4-BE49-F238E27FC236}">
                <a16:creationId xmlns:a16="http://schemas.microsoft.com/office/drawing/2014/main" id="{334AAAF2-57D2-4A9A-BF23-9C6645AF31C9}"/>
              </a:ext>
            </a:extLst>
          </p:cNvPr>
          <p:cNvSpPr txBox="1"/>
          <p:nvPr/>
        </p:nvSpPr>
        <p:spPr>
          <a:xfrm>
            <a:off x="1600200" y="1490008"/>
            <a:ext cx="98298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Practice Hands-On training of the draw and injection of Epinephrine</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Take and pass the Psychomotor (hands on) Exam</a:t>
            </a:r>
          </a:p>
          <a:p>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4354C3B-55A7-4859-8332-FE382B389276}"/>
              </a:ext>
            </a:extLst>
          </p:cNvPr>
          <p:cNvSpPr txBox="1"/>
          <p:nvPr/>
        </p:nvSpPr>
        <p:spPr>
          <a:xfrm>
            <a:off x="1600200" y="3063615"/>
            <a:ext cx="9525000"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At the end of the training, your instructor will sign you off with the completion date of this training and change your status to “Pass” in their E-Licensing account – Instructor area (Manage Courses).  This will then generate a training certificate, which will be in your “Documents” section in your E-Licensing account, and also go into your Education “My Report” for continuing education credit for your current recertification cycle.</a:t>
            </a:r>
          </a:p>
        </p:txBody>
      </p:sp>
      <p:sp>
        <p:nvSpPr>
          <p:cNvPr id="8" name="TextBox 7">
            <a:extLst>
              <a:ext uri="{FF2B5EF4-FFF2-40B4-BE49-F238E27FC236}">
                <a16:creationId xmlns:a16="http://schemas.microsoft.com/office/drawing/2014/main" id="{1481D411-1F47-4ADD-ACA3-FB02A9E8DCC7}"/>
              </a:ext>
            </a:extLst>
          </p:cNvPr>
          <p:cNvSpPr txBox="1"/>
          <p:nvPr/>
        </p:nvSpPr>
        <p:spPr>
          <a:xfrm>
            <a:off x="1600200" y="4953000"/>
            <a:ext cx="7239000" cy="1323439"/>
          </a:xfrm>
          <a:prstGeom prst="rect">
            <a:avLst/>
          </a:prstGeom>
          <a:noFill/>
        </p:spPr>
        <p:txBody>
          <a:bodyPr wrap="square" rtlCol="0">
            <a:spAutoFit/>
          </a:bodyPr>
          <a:lstStyle/>
          <a:p>
            <a:r>
              <a:rPr lang="en-US" sz="2000" b="1" u="sng" dirty="0">
                <a:solidFill>
                  <a:srgbClr val="FF0000"/>
                </a:solidFill>
                <a:latin typeface="Times New Roman" panose="02020603050405020304" pitchFamily="18" charset="0"/>
                <a:cs typeface="Times New Roman" panose="02020603050405020304" pitchFamily="18" charset="0"/>
              </a:rPr>
              <a:t>IMPORTANT:</a:t>
            </a:r>
            <a:r>
              <a:rPr lang="en-US" sz="2000" dirty="0">
                <a:latin typeface="Times New Roman" panose="02020603050405020304" pitchFamily="18" charset="0"/>
                <a:cs typeface="Times New Roman" panose="02020603050405020304" pitchFamily="18" charset="0"/>
              </a:rPr>
              <a:t>  Your Agency’s Medical Director has final say (in writing) to allow you or your service to administer 1:1,000 draw-and-inject Epinephrine IM from a single dose vial for a patient in anaphylaxis for the EMT provider level. </a:t>
            </a:r>
          </a:p>
        </p:txBody>
      </p:sp>
    </p:spTree>
    <p:extLst>
      <p:ext uri="{BB962C8B-B14F-4D97-AF65-F5344CB8AC3E}">
        <p14:creationId xmlns:p14="http://schemas.microsoft.com/office/powerpoint/2010/main" val="267184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770F857-7D62-4FED-BF08-7A43F7556DBE}"/>
              </a:ext>
            </a:extLst>
          </p:cNvPr>
          <p:cNvSpPr txBox="1">
            <a:spLocks/>
          </p:cNvSpPr>
          <p:nvPr/>
        </p:nvSpPr>
        <p:spPr>
          <a:xfrm>
            <a:off x="1752600" y="304800"/>
            <a:ext cx="8915400" cy="8382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dirty="0">
                <a:latin typeface="Times New Roman" panose="02020603050405020304" pitchFamily="18" charset="0"/>
                <a:cs typeface="Times New Roman" panose="02020603050405020304" pitchFamily="18" charset="0"/>
              </a:rPr>
              <a:t>History of Syringe Epinephrine Kits</a:t>
            </a:r>
          </a:p>
        </p:txBody>
      </p:sp>
      <p:sp>
        <p:nvSpPr>
          <p:cNvPr id="5" name="Content Placeholder 2">
            <a:extLst>
              <a:ext uri="{FF2B5EF4-FFF2-40B4-BE49-F238E27FC236}">
                <a16:creationId xmlns:a16="http://schemas.microsoft.com/office/drawing/2014/main" id="{8207E74E-7F79-4B96-BAF0-6FFF5909E97B}"/>
              </a:ext>
            </a:extLst>
          </p:cNvPr>
          <p:cNvSpPr txBox="1">
            <a:spLocks/>
          </p:cNvSpPr>
          <p:nvPr/>
        </p:nvSpPr>
        <p:spPr>
          <a:xfrm>
            <a:off x="2057400" y="1295400"/>
            <a:ext cx="7010400" cy="5257800"/>
          </a:xfrm>
          <a:prstGeom prst="rect">
            <a:avLst/>
          </a:prstGeom>
          <a:solidFill>
            <a:schemeClr val="bg1"/>
          </a:solidFill>
        </p:spPr>
        <p:txBody>
          <a:bodyPr>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73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King County, Washington</a:t>
            </a:r>
          </a:p>
          <a:p>
            <a:pPr marL="787400"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Hundreds of BLS implementations</a:t>
            </a:r>
          </a:p>
          <a:p>
            <a:pPr marL="787400"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 injuries to providers</a:t>
            </a:r>
          </a:p>
          <a:p>
            <a:pPr marL="787400"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 failures to treat patients (had some appropriate increases to treatment)</a:t>
            </a:r>
          </a:p>
          <a:p>
            <a:pPr marL="3873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Some States which allow EMTs and above to draw and inject Epinephrine for anaphylaxis:</a:t>
            </a:r>
          </a:p>
          <a:p>
            <a:pPr marL="787400"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Washington, New York, Montana, Alaska, Florida, Illinois, Ohio, South Carolina, Wisconsin, Oregon, Colorado, Idaho, Kentucky, West Virginia</a:t>
            </a:r>
          </a:p>
        </p:txBody>
      </p:sp>
      <p:pic>
        <p:nvPicPr>
          <p:cNvPr id="4" name="Picture 3" descr="Logo&#10;&#10;Description automatically generated">
            <a:extLst>
              <a:ext uri="{FF2B5EF4-FFF2-40B4-BE49-F238E27FC236}">
                <a16:creationId xmlns:a16="http://schemas.microsoft.com/office/drawing/2014/main" id="{6065FC22-486D-4DAB-A034-EB97B1A34D90}"/>
              </a:ext>
            </a:extLst>
          </p:cNvPr>
          <p:cNvPicPr>
            <a:picLocks noChangeAspect="1"/>
          </p:cNvPicPr>
          <p:nvPr/>
        </p:nvPicPr>
        <p:blipFill>
          <a:blip r:embed="rId4"/>
          <a:stretch>
            <a:fillRect/>
          </a:stretch>
        </p:blipFill>
        <p:spPr>
          <a:xfrm>
            <a:off x="76200" y="98187"/>
            <a:ext cx="946404" cy="1128941"/>
          </a:xfrm>
          <a:prstGeom prst="rect">
            <a:avLst/>
          </a:prstGeom>
        </p:spPr>
      </p:pic>
    </p:spTree>
    <p:extLst>
      <p:ext uri="{BB962C8B-B14F-4D97-AF65-F5344CB8AC3E}">
        <p14:creationId xmlns:p14="http://schemas.microsoft.com/office/powerpoint/2010/main" val="67297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1219200" y="762000"/>
            <a:ext cx="10591800" cy="48768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Anaphylaxis Overview</a:t>
            </a:r>
          </a:p>
          <a:p>
            <a:pPr marL="182880"/>
            <a:endParaRPr lang="en-US" sz="1600" dirty="0">
              <a:latin typeface="Times New Roman" panose="02020603050405020304" pitchFamily="18" charset="0"/>
              <a:cs typeface="Times New Roman" panose="02020603050405020304" pitchFamily="18" charset="0"/>
            </a:endParaRPr>
          </a:p>
          <a:p>
            <a:pPr marL="182880"/>
            <a:endParaRPr lang="en-US" sz="2000" dirty="0">
              <a:latin typeface="Times New Roman" panose="02020603050405020304" pitchFamily="18" charset="0"/>
              <a:cs typeface="Times New Roman" panose="02020603050405020304" pitchFamily="18" charset="0"/>
            </a:endParaRP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Serious Life-Threatening Systemic Allergic Reaction</a:t>
            </a:r>
          </a:p>
          <a:p>
            <a:pPr marL="1211580" lvl="1" indent="-5715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Systemic (multi-system) Involvement</a:t>
            </a:r>
          </a:p>
          <a:p>
            <a:pPr marL="1211580" lvl="1" indent="-5715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Shock (poor perfusion)</a:t>
            </a:r>
          </a:p>
          <a:p>
            <a:pPr marL="1211580" lvl="1" indent="-5715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Respiratory Distress Symptoms</a:t>
            </a:r>
          </a:p>
          <a:p>
            <a:pPr marL="1211580" lvl="1" indent="-5715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Rapid Onset</a:t>
            </a:r>
          </a:p>
          <a:p>
            <a:pPr marL="1211580" lvl="1" indent="-5715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182880"/>
            <a:r>
              <a:rPr lang="en-US" sz="3600" dirty="0">
                <a:solidFill>
                  <a:srgbClr val="FF0000"/>
                </a:solidFill>
                <a:latin typeface="Times New Roman" panose="02020603050405020304" pitchFamily="18" charset="0"/>
                <a:cs typeface="Times New Roman" panose="02020603050405020304" pitchFamily="18" charset="0"/>
              </a:rPr>
              <a:t>Anaphylaxis WILL lead to DEATH if left untreated</a:t>
            </a:r>
          </a:p>
        </p:txBody>
      </p:sp>
      <p:pic>
        <p:nvPicPr>
          <p:cNvPr id="3" name="Picture 2" descr="Logo&#10;&#10;Description automatically generated">
            <a:extLst>
              <a:ext uri="{FF2B5EF4-FFF2-40B4-BE49-F238E27FC236}">
                <a16:creationId xmlns:a16="http://schemas.microsoft.com/office/drawing/2014/main" id="{AD2D6B54-1F32-4A99-9900-8CA812B26261}"/>
              </a:ext>
            </a:extLst>
          </p:cNvPr>
          <p:cNvPicPr>
            <a:picLocks noChangeAspect="1"/>
          </p:cNvPicPr>
          <p:nvPr/>
        </p:nvPicPr>
        <p:blipFill>
          <a:blip r:embed="rId4"/>
          <a:stretch>
            <a:fillRect/>
          </a:stretch>
        </p:blipFill>
        <p:spPr>
          <a:xfrm>
            <a:off x="76200" y="98187"/>
            <a:ext cx="946404" cy="1128941"/>
          </a:xfrm>
          <a:prstGeom prst="rect">
            <a:avLst/>
          </a:prstGeom>
        </p:spPr>
      </p:pic>
    </p:spTree>
    <p:extLst>
      <p:ext uri="{BB962C8B-B14F-4D97-AF65-F5344CB8AC3E}">
        <p14:creationId xmlns:p14="http://schemas.microsoft.com/office/powerpoint/2010/main" val="166913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362200" y="914400"/>
            <a:ext cx="8534400" cy="35052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Anaphylaxis is NOT….</a:t>
            </a:r>
          </a:p>
          <a:p>
            <a:pPr marL="182880"/>
            <a:endParaRPr lang="en-US" sz="1600" dirty="0">
              <a:latin typeface="Times New Roman" panose="02020603050405020304" pitchFamily="18" charset="0"/>
              <a:cs typeface="Times New Roman" panose="02020603050405020304" pitchFamily="18" charset="0"/>
            </a:endParaRPr>
          </a:p>
          <a:p>
            <a:pPr marL="182880"/>
            <a:endParaRPr lang="en-US" sz="2000" dirty="0">
              <a:latin typeface="Times New Roman" panose="02020603050405020304" pitchFamily="18" charset="0"/>
              <a:cs typeface="Times New Roman" panose="02020603050405020304" pitchFamily="18" charset="0"/>
            </a:endParaRP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 insect bite that itches</a:t>
            </a: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runny nose</a:t>
            </a: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Sneezing</a:t>
            </a: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Watery eyes</a:t>
            </a:r>
          </a:p>
        </p:txBody>
      </p:sp>
      <p:pic>
        <p:nvPicPr>
          <p:cNvPr id="3" name="Picture 2" descr="Logo&#10;&#10;Description automatically generated">
            <a:extLst>
              <a:ext uri="{FF2B5EF4-FFF2-40B4-BE49-F238E27FC236}">
                <a16:creationId xmlns:a16="http://schemas.microsoft.com/office/drawing/2014/main" id="{CF6938A8-CC77-47EA-A9E3-B2DD6E0EDEF5}"/>
              </a:ext>
            </a:extLst>
          </p:cNvPr>
          <p:cNvPicPr>
            <a:picLocks noChangeAspect="1"/>
          </p:cNvPicPr>
          <p:nvPr/>
        </p:nvPicPr>
        <p:blipFill>
          <a:blip r:embed="rId4"/>
          <a:stretch>
            <a:fillRect/>
          </a:stretch>
        </p:blipFill>
        <p:spPr>
          <a:xfrm>
            <a:off x="76200" y="98187"/>
            <a:ext cx="946404" cy="1128941"/>
          </a:xfrm>
          <a:prstGeom prst="rect">
            <a:avLst/>
          </a:prstGeom>
        </p:spPr>
      </p:pic>
    </p:spTree>
    <p:extLst>
      <p:ext uri="{BB962C8B-B14F-4D97-AF65-F5344CB8AC3E}">
        <p14:creationId xmlns:p14="http://schemas.microsoft.com/office/powerpoint/2010/main" val="67366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362200" y="914400"/>
            <a:ext cx="8534400" cy="50292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Anaphylaxis IS….</a:t>
            </a:r>
          </a:p>
          <a:p>
            <a:pPr marL="182880"/>
            <a:endParaRPr lang="en-US" sz="1600" dirty="0">
              <a:latin typeface="Times New Roman" panose="02020603050405020304" pitchFamily="18" charset="0"/>
              <a:cs typeface="Times New Roman" panose="02020603050405020304" pitchFamily="18" charset="0"/>
            </a:endParaRPr>
          </a:p>
          <a:p>
            <a:pPr marL="182880"/>
            <a:endParaRPr lang="en-US" sz="2000" dirty="0">
              <a:latin typeface="Times New Roman" panose="02020603050405020304" pitchFamily="18" charset="0"/>
              <a:cs typeface="Times New Roman" panose="02020603050405020304" pitchFamily="18" charset="0"/>
            </a:endParaRP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Systemic and Life-Threatening Allergic Reaction from Contact/Exposure with an Allergen</a:t>
            </a:r>
          </a:p>
          <a:p>
            <a:pPr marL="64008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Rapid Onset</a:t>
            </a:r>
          </a:p>
          <a:p>
            <a:pPr marL="64008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Multi-System</a:t>
            </a:r>
          </a:p>
          <a:p>
            <a:pPr marL="64008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64008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Life Threatening</a:t>
            </a:r>
          </a:p>
        </p:txBody>
      </p:sp>
      <p:pic>
        <p:nvPicPr>
          <p:cNvPr id="3" name="Picture 2" descr="Logo&#10;&#10;Description automatically generated">
            <a:extLst>
              <a:ext uri="{FF2B5EF4-FFF2-40B4-BE49-F238E27FC236}">
                <a16:creationId xmlns:a16="http://schemas.microsoft.com/office/drawing/2014/main" id="{128F29A4-C41F-4E1D-B526-884520F31C72}"/>
              </a:ext>
            </a:extLst>
          </p:cNvPr>
          <p:cNvPicPr>
            <a:picLocks noChangeAspect="1"/>
          </p:cNvPicPr>
          <p:nvPr/>
        </p:nvPicPr>
        <p:blipFill>
          <a:blip r:embed="rId4"/>
          <a:stretch>
            <a:fillRect/>
          </a:stretch>
        </p:blipFill>
        <p:spPr>
          <a:xfrm>
            <a:off x="76200" y="98187"/>
            <a:ext cx="946404" cy="1128941"/>
          </a:xfrm>
          <a:prstGeom prst="rect">
            <a:avLst/>
          </a:prstGeom>
        </p:spPr>
      </p:pic>
    </p:spTree>
    <p:extLst>
      <p:ext uri="{BB962C8B-B14F-4D97-AF65-F5344CB8AC3E}">
        <p14:creationId xmlns:p14="http://schemas.microsoft.com/office/powerpoint/2010/main" val="84092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142A27-652D-4401-8268-41B3B38D9847}"/>
              </a:ext>
            </a:extLst>
          </p:cNvPr>
          <p:cNvSpPr txBox="1">
            <a:spLocks/>
          </p:cNvSpPr>
          <p:nvPr/>
        </p:nvSpPr>
        <p:spPr>
          <a:xfrm>
            <a:off x="2362200" y="914400"/>
            <a:ext cx="8534400" cy="43434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182880"/>
            <a:r>
              <a:rPr lang="en-US" sz="4000" dirty="0">
                <a:latin typeface="Times New Roman" panose="02020603050405020304" pitchFamily="18" charset="0"/>
                <a:cs typeface="Times New Roman" panose="02020603050405020304" pitchFamily="18" charset="0"/>
              </a:rPr>
              <a:t>Anaphylaxis vs Allergic Reaction</a:t>
            </a:r>
          </a:p>
          <a:p>
            <a:pPr marL="182880"/>
            <a:endParaRPr lang="en-US" sz="1600" dirty="0">
              <a:latin typeface="Times New Roman" panose="02020603050405020304" pitchFamily="18" charset="0"/>
              <a:cs typeface="Times New Roman" panose="02020603050405020304" pitchFamily="18" charset="0"/>
            </a:endParaRPr>
          </a:p>
          <a:p>
            <a:pPr marL="182880"/>
            <a:endParaRPr lang="en-US" sz="2000" dirty="0">
              <a:latin typeface="Times New Roman" panose="02020603050405020304" pitchFamily="18" charset="0"/>
              <a:cs typeface="Times New Roman" panose="02020603050405020304" pitchFamily="18" charset="0"/>
            </a:endParaRPr>
          </a:p>
          <a:p>
            <a:pPr marL="182880" algn="l"/>
            <a:r>
              <a:rPr lang="en-US" sz="2800" b="1" u="sng" dirty="0">
                <a:latin typeface="Times New Roman" panose="02020603050405020304" pitchFamily="18" charset="0"/>
                <a:cs typeface="Times New Roman" panose="02020603050405020304" pitchFamily="18" charset="0"/>
              </a:rPr>
              <a:t>Allergic Reaction </a:t>
            </a:r>
            <a:r>
              <a:rPr lang="en-US" sz="2800" dirty="0">
                <a:latin typeface="Times New Roman" panose="02020603050405020304" pitchFamily="18" charset="0"/>
                <a:cs typeface="Times New Roman" panose="02020603050405020304" pitchFamily="18" charset="0"/>
              </a:rPr>
              <a:t>– A localized allergic reaction.  May be treated with antihistamines.</a:t>
            </a:r>
          </a:p>
          <a:p>
            <a:pPr marL="182880" algn="l"/>
            <a:endParaRPr lang="en-US" sz="2800" dirty="0">
              <a:latin typeface="Times New Roman" panose="02020603050405020304" pitchFamily="18" charset="0"/>
              <a:cs typeface="Times New Roman" panose="02020603050405020304" pitchFamily="18" charset="0"/>
            </a:endParaRPr>
          </a:p>
          <a:p>
            <a:pPr marL="182880" algn="l"/>
            <a:r>
              <a:rPr lang="en-US" sz="2800" b="1" u="sng" dirty="0">
                <a:latin typeface="Times New Roman" panose="02020603050405020304" pitchFamily="18" charset="0"/>
                <a:cs typeface="Times New Roman" panose="02020603050405020304" pitchFamily="18" charset="0"/>
              </a:rPr>
              <a:t>Anaphylaxis</a:t>
            </a:r>
            <a:r>
              <a:rPr lang="en-US" sz="2800" dirty="0">
                <a:latin typeface="Times New Roman" panose="02020603050405020304" pitchFamily="18" charset="0"/>
                <a:cs typeface="Times New Roman" panose="02020603050405020304" pitchFamily="18" charset="0"/>
              </a:rPr>
              <a:t> – Is a multi-system issue which may cause the collapse of circulatory and/or respiratory systems.  EMS should consider Epinephrine as the first-line of defense.</a:t>
            </a:r>
          </a:p>
        </p:txBody>
      </p:sp>
      <p:pic>
        <p:nvPicPr>
          <p:cNvPr id="3" name="Picture 2" descr="Logo&#10;&#10;Description automatically generated">
            <a:extLst>
              <a:ext uri="{FF2B5EF4-FFF2-40B4-BE49-F238E27FC236}">
                <a16:creationId xmlns:a16="http://schemas.microsoft.com/office/drawing/2014/main" id="{DB4C730D-A1A4-47FD-961B-C079085E73C5}"/>
              </a:ext>
            </a:extLst>
          </p:cNvPr>
          <p:cNvPicPr>
            <a:picLocks noChangeAspect="1"/>
          </p:cNvPicPr>
          <p:nvPr/>
        </p:nvPicPr>
        <p:blipFill>
          <a:blip r:embed="rId4"/>
          <a:stretch>
            <a:fillRect/>
          </a:stretch>
        </p:blipFill>
        <p:spPr>
          <a:xfrm>
            <a:off x="76200" y="98187"/>
            <a:ext cx="946404" cy="1128941"/>
          </a:xfrm>
          <a:prstGeom prst="rect">
            <a:avLst/>
          </a:prstGeom>
        </p:spPr>
      </p:pic>
    </p:spTree>
    <p:extLst>
      <p:ext uri="{BB962C8B-B14F-4D97-AF65-F5344CB8AC3E}">
        <p14:creationId xmlns:p14="http://schemas.microsoft.com/office/powerpoint/2010/main" val="1366663224"/>
      </p:ext>
    </p:extLst>
  </p:cSld>
  <p:clrMapOvr>
    <a:masterClrMapping/>
  </p:clrMapOvr>
</p:sld>
</file>

<file path=ppt/theme/theme1.xml><?xml version="1.0" encoding="utf-8"?>
<a:theme xmlns:a="http://schemas.openxmlformats.org/drawingml/2006/main" name="Revised - DOH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OH_Logo_PowerPointTemplate_Widescreen.potx" id="{2D8E8E77-708B-4BDB-8A30-1D508A3BF24E}" vid="{FB80D1A5-DDC5-46DA-9CB0-168BE2CB75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F56806AB878B40B0E75148E60D8B53" ma:contentTypeVersion="6" ma:contentTypeDescription="Create a new document." ma:contentTypeScope="" ma:versionID="6e270ab639f241861da238b04aaa1508">
  <xsd:schema xmlns:xsd="http://www.w3.org/2001/XMLSchema" xmlns:xs="http://www.w3.org/2001/XMLSchema" xmlns:p="http://schemas.microsoft.com/office/2006/metadata/properties" xmlns:ns2="c89ed1a5-511b-4145-82e4-91bcb6a8285a" xmlns:ns3="ab017e10-e503-444b-9145-baf5433f6cff" targetNamespace="http://schemas.microsoft.com/office/2006/metadata/properties" ma:root="true" ma:fieldsID="765d96a42fd78e703aa1978395dea220" ns2:_="" ns3:_="">
    <xsd:import namespace="c89ed1a5-511b-4145-82e4-91bcb6a8285a"/>
    <xsd:import namespace="ab017e10-e503-444b-9145-baf5433f6c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9ed1a5-511b-4145-82e4-91bcb6a82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017e10-e503-444b-9145-baf5433f6c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7C031A-A634-49AE-B82F-431BAFD45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9ed1a5-511b-4145-82e4-91bcb6a8285a"/>
    <ds:schemaRef ds:uri="ab017e10-e503-444b-9145-baf5433f6c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1E3E8E-36AF-4CD5-9842-42E2D2D63ED4}">
  <ds:schemaRefs>
    <ds:schemaRef ds:uri="b58494fd-c4f6-4c2f-b5a5-acb644795120"/>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elements/1.1/"/>
    <ds:schemaRef ds:uri="http://www.w3.org/XML/1998/namespace"/>
    <ds:schemaRef ds:uri="227a9872-d671-4743-9aed-045b74746f22"/>
  </ds:schemaRefs>
</ds:datastoreItem>
</file>

<file path=customXml/itemProps3.xml><?xml version="1.0" encoding="utf-8"?>
<ds:datastoreItem xmlns:ds="http://schemas.openxmlformats.org/officeDocument/2006/customXml" ds:itemID="{4B74D015-6C64-4426-B0AA-0075329DCD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DOH_Logo_PowerPointTemplate_Widescreen</Template>
  <TotalTime>353</TotalTime>
  <Words>5180</Words>
  <Application>Microsoft Office PowerPoint</Application>
  <PresentationFormat>Widescreen</PresentationFormat>
  <Paragraphs>433</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Revised - DOH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Iversen, Lance</dc:creator>
  <cp:lastModifiedBy>Iversen, Lance</cp:lastModifiedBy>
  <cp:revision>122</cp:revision>
  <cp:lastPrinted>2022-03-18T16:42:43Z</cp:lastPrinted>
  <dcterms:created xsi:type="dcterms:W3CDTF">2020-02-05T18:18:45Z</dcterms:created>
  <dcterms:modified xsi:type="dcterms:W3CDTF">2024-08-08T16:47:54Z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0x01010004F56806AB878B40B0E75148E60D8B53</vt:lpwstr>
  </property>
</Properties>
</file>